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</p:sldIdLst>
  <p:sldSz cx="7556500" cy="10693400"/>
  <p:notesSz cx="7556500" cy="10693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165"/>
              </a:lnSpc>
              <a:spcBef>
                <a:spcPts val="5"/>
              </a:spcBef>
            </a:pPr>
            <a:r>
              <a:rPr dirty="0" spc="-5"/>
              <a:t>BFA</a:t>
            </a:r>
            <a:r>
              <a:rPr dirty="0" spc="-45"/>
              <a:t> </a:t>
            </a:r>
            <a:r>
              <a:rPr dirty="0" spc="-5"/>
              <a:t>ETIBTU7Q9</a:t>
            </a:r>
          </a:p>
          <a:p>
            <a:pPr marL="286385">
              <a:lnSpc>
                <a:spcPts val="925"/>
              </a:lnSpc>
            </a:pPr>
            <a:r>
              <a:rPr dirty="0" sz="800" b="0">
                <a:latin typeface="Arial"/>
                <a:cs typeface="Arial"/>
              </a:rPr>
              <a:t>OV1.0.2</a:t>
            </a:r>
            <a:r>
              <a:rPr dirty="0" sz="800" spc="-75" b="0">
                <a:latin typeface="Arial"/>
                <a:cs typeface="Arial"/>
              </a:rPr>
              <a:t> </a:t>
            </a:r>
            <a:r>
              <a:rPr dirty="0" sz="800" spc="-5" b="0">
                <a:latin typeface="Arial"/>
                <a:cs typeface="Arial"/>
              </a:rPr>
              <a:t>1-2016</a:t>
            </a:r>
            <a:endParaRPr sz="800">
              <a:latin typeface="Arial"/>
              <a:cs typeface="Arial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>
              <a:defRPr sz="75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dirty="0" spc="-10"/>
              <a:t>Presentación</a:t>
            </a:r>
            <a:r>
              <a:rPr dirty="0" spc="-35"/>
              <a:t> </a:t>
            </a:r>
            <a:r>
              <a:rPr dirty="0" spc="-5"/>
              <a:t>telemática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165"/>
              </a:lnSpc>
              <a:spcBef>
                <a:spcPts val="5"/>
              </a:spcBef>
            </a:pPr>
            <a:r>
              <a:rPr dirty="0" spc="-5"/>
              <a:t>BFA</a:t>
            </a:r>
            <a:r>
              <a:rPr dirty="0" spc="-45"/>
              <a:t> </a:t>
            </a:r>
            <a:r>
              <a:rPr dirty="0" spc="-5"/>
              <a:t>ETIBTU7Q9</a:t>
            </a:r>
          </a:p>
          <a:p>
            <a:pPr marL="286385">
              <a:lnSpc>
                <a:spcPts val="925"/>
              </a:lnSpc>
            </a:pPr>
            <a:r>
              <a:rPr dirty="0" sz="800" b="0">
                <a:latin typeface="Arial"/>
                <a:cs typeface="Arial"/>
              </a:rPr>
              <a:t>OV1.0.2</a:t>
            </a:r>
            <a:r>
              <a:rPr dirty="0" sz="800" spc="-75" b="0">
                <a:latin typeface="Arial"/>
                <a:cs typeface="Arial"/>
              </a:rPr>
              <a:t> </a:t>
            </a:r>
            <a:r>
              <a:rPr dirty="0" sz="800" spc="-5" b="0">
                <a:latin typeface="Arial"/>
                <a:cs typeface="Arial"/>
              </a:rPr>
              <a:t>1-2016</a:t>
            </a:r>
            <a:endParaRPr sz="800">
              <a:latin typeface="Arial"/>
              <a:cs typeface="Arial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>
              <a:defRPr sz="75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dirty="0" spc="-10"/>
              <a:t>Presentación</a:t>
            </a:r>
            <a:r>
              <a:rPr dirty="0" spc="-35"/>
              <a:t> </a:t>
            </a:r>
            <a:r>
              <a:rPr dirty="0" spc="-5"/>
              <a:t>telemática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165"/>
              </a:lnSpc>
              <a:spcBef>
                <a:spcPts val="5"/>
              </a:spcBef>
            </a:pPr>
            <a:r>
              <a:rPr dirty="0" spc="-5"/>
              <a:t>BFA</a:t>
            </a:r>
            <a:r>
              <a:rPr dirty="0" spc="-45"/>
              <a:t> </a:t>
            </a:r>
            <a:r>
              <a:rPr dirty="0" spc="-5"/>
              <a:t>ETIBTU7Q9</a:t>
            </a:r>
          </a:p>
          <a:p>
            <a:pPr marL="286385">
              <a:lnSpc>
                <a:spcPts val="925"/>
              </a:lnSpc>
            </a:pPr>
            <a:r>
              <a:rPr dirty="0" sz="800" b="0">
                <a:latin typeface="Arial"/>
                <a:cs typeface="Arial"/>
              </a:rPr>
              <a:t>OV1.0.2</a:t>
            </a:r>
            <a:r>
              <a:rPr dirty="0" sz="800" spc="-75" b="0">
                <a:latin typeface="Arial"/>
                <a:cs typeface="Arial"/>
              </a:rPr>
              <a:t> </a:t>
            </a:r>
            <a:r>
              <a:rPr dirty="0" sz="800" spc="-5" b="0">
                <a:latin typeface="Arial"/>
                <a:cs typeface="Arial"/>
              </a:rPr>
              <a:t>1-2016</a:t>
            </a:r>
            <a:endParaRPr sz="800">
              <a:latin typeface="Arial"/>
              <a:cs typeface="Arial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>
              <a:defRPr sz="75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dirty="0" spc="-10"/>
              <a:t>Presentación</a:t>
            </a:r>
            <a:r>
              <a:rPr dirty="0" spc="-35"/>
              <a:t> </a:t>
            </a:r>
            <a:r>
              <a:rPr dirty="0" spc="-5"/>
              <a:t>telemática</a:t>
            </a:r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165"/>
              </a:lnSpc>
              <a:spcBef>
                <a:spcPts val="5"/>
              </a:spcBef>
            </a:pPr>
            <a:r>
              <a:rPr dirty="0" spc="-5"/>
              <a:t>BFA</a:t>
            </a:r>
            <a:r>
              <a:rPr dirty="0" spc="-45"/>
              <a:t> </a:t>
            </a:r>
            <a:r>
              <a:rPr dirty="0" spc="-5"/>
              <a:t>ETIBTU7Q9</a:t>
            </a:r>
          </a:p>
          <a:p>
            <a:pPr marL="286385">
              <a:lnSpc>
                <a:spcPts val="925"/>
              </a:lnSpc>
            </a:pPr>
            <a:r>
              <a:rPr dirty="0" sz="800" b="0">
                <a:latin typeface="Arial"/>
                <a:cs typeface="Arial"/>
              </a:rPr>
              <a:t>OV1.0.2</a:t>
            </a:r>
            <a:r>
              <a:rPr dirty="0" sz="800" spc="-75" b="0">
                <a:latin typeface="Arial"/>
                <a:cs typeface="Arial"/>
              </a:rPr>
              <a:t> </a:t>
            </a:r>
            <a:r>
              <a:rPr dirty="0" sz="800" spc="-5" b="0">
                <a:latin typeface="Arial"/>
                <a:cs typeface="Arial"/>
              </a:rPr>
              <a:t>1-2016</a:t>
            </a:r>
            <a:endParaRPr sz="800">
              <a:latin typeface="Arial"/>
              <a:cs typeface="Arial"/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>
              <a:defRPr sz="75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dirty="0" spc="-10"/>
              <a:t>Presentación</a:t>
            </a:r>
            <a:r>
              <a:rPr dirty="0" spc="-35"/>
              <a:t> </a:t>
            </a:r>
            <a:r>
              <a:rPr dirty="0" spc="-5"/>
              <a:t>telemática</a:t>
            </a:r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165"/>
              </a:lnSpc>
              <a:spcBef>
                <a:spcPts val="5"/>
              </a:spcBef>
            </a:pPr>
            <a:r>
              <a:rPr dirty="0" spc="-5"/>
              <a:t>BFA</a:t>
            </a:r>
            <a:r>
              <a:rPr dirty="0" spc="-45"/>
              <a:t> </a:t>
            </a:r>
            <a:r>
              <a:rPr dirty="0" spc="-5"/>
              <a:t>ETIBTU7Q9</a:t>
            </a:r>
          </a:p>
          <a:p>
            <a:pPr marL="286385">
              <a:lnSpc>
                <a:spcPts val="925"/>
              </a:lnSpc>
            </a:pPr>
            <a:r>
              <a:rPr dirty="0" sz="800" b="0">
                <a:latin typeface="Arial"/>
                <a:cs typeface="Arial"/>
              </a:rPr>
              <a:t>OV1.0.2</a:t>
            </a:r>
            <a:r>
              <a:rPr dirty="0" sz="800" spc="-75" b="0">
                <a:latin typeface="Arial"/>
                <a:cs typeface="Arial"/>
              </a:rPr>
              <a:t> </a:t>
            </a:r>
            <a:r>
              <a:rPr dirty="0" sz="800" spc="-5" b="0">
                <a:latin typeface="Arial"/>
                <a:cs typeface="Arial"/>
              </a:rPr>
              <a:t>1-2016</a:t>
            </a:r>
            <a:endParaRPr sz="800">
              <a:latin typeface="Arial"/>
              <a:cs typeface="Arial"/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>
              <a:defRPr sz="75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dirty="0" spc="-10"/>
              <a:t>Presentación</a:t>
            </a:r>
            <a:r>
              <a:rPr dirty="0" spc="-35"/>
              <a:t> </a:t>
            </a:r>
            <a:r>
              <a:rPr dirty="0" spc="-5"/>
              <a:t>telemática</a:t>
            </a:r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3780002" y="4965255"/>
            <a:ext cx="0" cy="149225"/>
          </a:xfrm>
          <a:custGeom>
            <a:avLst/>
            <a:gdLst/>
            <a:ahLst/>
            <a:cxnLst/>
            <a:rect l="l" t="t" r="r" b="b"/>
            <a:pathLst>
              <a:path w="0" h="149225">
                <a:moveTo>
                  <a:pt x="0" y="0"/>
                </a:moveTo>
                <a:lnTo>
                  <a:pt x="0" y="14922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bk object 17"/>
          <p:cNvSpPr/>
          <p:nvPr/>
        </p:nvSpPr>
        <p:spPr>
          <a:xfrm>
            <a:off x="3958793" y="4965255"/>
            <a:ext cx="0" cy="149225"/>
          </a:xfrm>
          <a:custGeom>
            <a:avLst/>
            <a:gdLst/>
            <a:ahLst/>
            <a:cxnLst/>
            <a:rect l="l" t="t" r="r" b="b"/>
            <a:pathLst>
              <a:path w="0" h="149225">
                <a:moveTo>
                  <a:pt x="0" y="0"/>
                </a:moveTo>
                <a:lnTo>
                  <a:pt x="0" y="14922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bk object 18"/>
          <p:cNvSpPr/>
          <p:nvPr/>
        </p:nvSpPr>
        <p:spPr>
          <a:xfrm>
            <a:off x="5218798" y="4965255"/>
            <a:ext cx="0" cy="149225"/>
          </a:xfrm>
          <a:custGeom>
            <a:avLst/>
            <a:gdLst/>
            <a:ahLst/>
            <a:cxnLst/>
            <a:rect l="l" t="t" r="r" b="b"/>
            <a:pathLst>
              <a:path w="0" h="149225">
                <a:moveTo>
                  <a:pt x="0" y="0"/>
                </a:moveTo>
                <a:lnTo>
                  <a:pt x="0" y="14922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bk object 19"/>
          <p:cNvSpPr/>
          <p:nvPr/>
        </p:nvSpPr>
        <p:spPr>
          <a:xfrm>
            <a:off x="3778415" y="4963668"/>
            <a:ext cx="180975" cy="0"/>
          </a:xfrm>
          <a:custGeom>
            <a:avLst/>
            <a:gdLst/>
            <a:ahLst/>
            <a:cxnLst/>
            <a:rect l="l" t="t" r="r" b="b"/>
            <a:pathLst>
              <a:path w="180975" h="0">
                <a:moveTo>
                  <a:pt x="0" y="0"/>
                </a:moveTo>
                <a:lnTo>
                  <a:pt x="18039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bk object 20"/>
          <p:cNvSpPr/>
          <p:nvPr/>
        </p:nvSpPr>
        <p:spPr>
          <a:xfrm>
            <a:off x="3958793" y="4963668"/>
            <a:ext cx="180340" cy="0"/>
          </a:xfrm>
          <a:custGeom>
            <a:avLst/>
            <a:gdLst/>
            <a:ahLst/>
            <a:cxnLst/>
            <a:rect l="l" t="t" r="r" b="b"/>
            <a:pathLst>
              <a:path w="180339" h="0">
                <a:moveTo>
                  <a:pt x="0" y="0"/>
                </a:moveTo>
                <a:lnTo>
                  <a:pt x="17999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bk object 21"/>
          <p:cNvSpPr/>
          <p:nvPr/>
        </p:nvSpPr>
        <p:spPr>
          <a:xfrm>
            <a:off x="4138803" y="4963668"/>
            <a:ext cx="718820" cy="0"/>
          </a:xfrm>
          <a:custGeom>
            <a:avLst/>
            <a:gdLst/>
            <a:ahLst/>
            <a:cxnLst/>
            <a:rect l="l" t="t" r="r" b="b"/>
            <a:pathLst>
              <a:path w="718820" h="0">
                <a:moveTo>
                  <a:pt x="0" y="0"/>
                </a:moveTo>
                <a:lnTo>
                  <a:pt x="71866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bk object 22"/>
          <p:cNvSpPr/>
          <p:nvPr/>
        </p:nvSpPr>
        <p:spPr>
          <a:xfrm>
            <a:off x="4857470" y="4963668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 h="0">
                <a:moveTo>
                  <a:pt x="0" y="0"/>
                </a:moveTo>
                <a:lnTo>
                  <a:pt x="1813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bk object 23"/>
          <p:cNvSpPr/>
          <p:nvPr/>
        </p:nvSpPr>
        <p:spPr>
          <a:xfrm>
            <a:off x="5038801" y="4963668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 h="0">
                <a:moveTo>
                  <a:pt x="0" y="0"/>
                </a:moveTo>
                <a:lnTo>
                  <a:pt x="18158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bk object 24"/>
          <p:cNvSpPr/>
          <p:nvPr/>
        </p:nvSpPr>
        <p:spPr>
          <a:xfrm>
            <a:off x="3778415" y="5116068"/>
            <a:ext cx="180975" cy="0"/>
          </a:xfrm>
          <a:custGeom>
            <a:avLst/>
            <a:gdLst/>
            <a:ahLst/>
            <a:cxnLst/>
            <a:rect l="l" t="t" r="r" b="b"/>
            <a:pathLst>
              <a:path w="180975" h="0">
                <a:moveTo>
                  <a:pt x="0" y="0"/>
                </a:moveTo>
                <a:lnTo>
                  <a:pt x="18039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bk object 25"/>
          <p:cNvSpPr/>
          <p:nvPr/>
        </p:nvSpPr>
        <p:spPr>
          <a:xfrm>
            <a:off x="3958793" y="5116068"/>
            <a:ext cx="180340" cy="0"/>
          </a:xfrm>
          <a:custGeom>
            <a:avLst/>
            <a:gdLst/>
            <a:ahLst/>
            <a:cxnLst/>
            <a:rect l="l" t="t" r="r" b="b"/>
            <a:pathLst>
              <a:path w="180339" h="0">
                <a:moveTo>
                  <a:pt x="0" y="0"/>
                </a:moveTo>
                <a:lnTo>
                  <a:pt x="17999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bk object 26"/>
          <p:cNvSpPr/>
          <p:nvPr/>
        </p:nvSpPr>
        <p:spPr>
          <a:xfrm>
            <a:off x="4138803" y="5116068"/>
            <a:ext cx="718820" cy="0"/>
          </a:xfrm>
          <a:custGeom>
            <a:avLst/>
            <a:gdLst/>
            <a:ahLst/>
            <a:cxnLst/>
            <a:rect l="l" t="t" r="r" b="b"/>
            <a:pathLst>
              <a:path w="718820" h="0">
                <a:moveTo>
                  <a:pt x="0" y="0"/>
                </a:moveTo>
                <a:lnTo>
                  <a:pt x="71866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bk object 27"/>
          <p:cNvSpPr/>
          <p:nvPr/>
        </p:nvSpPr>
        <p:spPr>
          <a:xfrm>
            <a:off x="4857470" y="5116068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 h="0">
                <a:moveTo>
                  <a:pt x="0" y="0"/>
                </a:moveTo>
                <a:lnTo>
                  <a:pt x="18133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bk object 28"/>
          <p:cNvSpPr/>
          <p:nvPr/>
        </p:nvSpPr>
        <p:spPr>
          <a:xfrm>
            <a:off x="5038801" y="5116068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 h="0">
                <a:moveTo>
                  <a:pt x="0" y="0"/>
                </a:moveTo>
                <a:lnTo>
                  <a:pt x="18158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736"/>
            <a:ext cx="6806565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6187325" y="10306549"/>
            <a:ext cx="1020445" cy="2800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165"/>
              </a:lnSpc>
              <a:spcBef>
                <a:spcPts val="5"/>
              </a:spcBef>
            </a:pPr>
            <a:r>
              <a:rPr dirty="0" spc="-5"/>
              <a:t>BFA</a:t>
            </a:r>
            <a:r>
              <a:rPr dirty="0" spc="-45"/>
              <a:t> </a:t>
            </a:r>
            <a:r>
              <a:rPr dirty="0" spc="-5"/>
              <a:t>ETIBTU7Q9</a:t>
            </a:r>
          </a:p>
          <a:p>
            <a:pPr marL="286385">
              <a:lnSpc>
                <a:spcPts val="925"/>
              </a:lnSpc>
            </a:pPr>
            <a:r>
              <a:rPr dirty="0" sz="800" b="0">
                <a:latin typeface="Arial"/>
                <a:cs typeface="Arial"/>
              </a:rPr>
              <a:t>OV1.0.2</a:t>
            </a:r>
            <a:r>
              <a:rPr dirty="0" sz="800" spc="-75" b="0">
                <a:latin typeface="Arial"/>
                <a:cs typeface="Arial"/>
              </a:rPr>
              <a:t> </a:t>
            </a:r>
            <a:r>
              <a:rPr dirty="0" sz="800" spc="-5" b="0">
                <a:latin typeface="Arial"/>
                <a:cs typeface="Arial"/>
              </a:rPr>
              <a:t>1-2016</a:t>
            </a:r>
            <a:endParaRPr sz="800">
              <a:latin typeface="Arial"/>
              <a:cs typeface="Arial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46659" y="10401839"/>
            <a:ext cx="1032510" cy="1320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5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dirty="0" spc="-10"/>
              <a:t>Presentación</a:t>
            </a:r>
            <a:r>
              <a:rPr dirty="0" spc="-35"/>
              <a:t> </a:t>
            </a:r>
            <a:r>
              <a:rPr dirty="0" spc="-5"/>
              <a:t>telemática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Relationship Id="rId3" Type="http://schemas.openxmlformats.org/officeDocument/2006/relationships/hyperlink" Target="mailto:SERGIOAGUILAR78@HOTMAIL.COM" TargetMode="Externa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3636429" y="303212"/>
          <a:ext cx="3565525" cy="9937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46045"/>
                <a:gridCol w="914400"/>
              </a:tblGrid>
              <a:tr h="707580">
                <a:tc>
                  <a:txBody>
                    <a:bodyPr/>
                    <a:lstStyle/>
                    <a:p>
                      <a:pPr marL="78105">
                        <a:lnSpc>
                          <a:spcPts val="1560"/>
                        </a:lnSpc>
                      </a:pPr>
                      <a:r>
                        <a:rPr dirty="0" sz="1600" spc="-5">
                          <a:latin typeface="Arial"/>
                          <a:cs typeface="Arial"/>
                        </a:rPr>
                        <a:t>Impuesto</a:t>
                      </a:r>
                      <a:r>
                        <a:rPr dirty="0" sz="1600" spc="-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600" spc="-10">
                          <a:latin typeface="Arial"/>
                          <a:cs typeface="Arial"/>
                        </a:rPr>
                        <a:t>sobre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marL="74930">
                        <a:lnSpc>
                          <a:spcPts val="1860"/>
                        </a:lnSpc>
                      </a:pPr>
                      <a:r>
                        <a:rPr dirty="0" sz="1600" spc="-15">
                          <a:latin typeface="Arial"/>
                          <a:cs typeface="Arial"/>
                        </a:rPr>
                        <a:t>el </a:t>
                      </a:r>
                      <a:r>
                        <a:rPr dirty="0" sz="1600" spc="5">
                          <a:latin typeface="Arial"/>
                          <a:cs typeface="Arial"/>
                        </a:rPr>
                        <a:t>Valor</a:t>
                      </a:r>
                      <a:r>
                        <a:rPr dirty="0" sz="1600" spc="-1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600">
                          <a:latin typeface="Arial"/>
                          <a:cs typeface="Arial"/>
                        </a:rPr>
                        <a:t>Añadido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marL="74930">
                        <a:lnSpc>
                          <a:spcPct val="100000"/>
                        </a:lnSpc>
                        <a:spcBef>
                          <a:spcPts val="455"/>
                        </a:spcBef>
                      </a:pPr>
                      <a:r>
                        <a:rPr dirty="0" sz="1100" spc="-30">
                          <a:latin typeface="Arial"/>
                          <a:cs typeface="Arial"/>
                        </a:rPr>
                        <a:t>Régimen</a:t>
                      </a:r>
                      <a:r>
                        <a:rPr dirty="0" sz="1100" spc="-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00" spc="-5">
                          <a:latin typeface="Arial"/>
                          <a:cs typeface="Arial"/>
                        </a:rPr>
                        <a:t>simplificado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dirty="0" sz="3400" spc="40">
                          <a:latin typeface="Arial"/>
                          <a:cs typeface="Arial"/>
                        </a:rPr>
                        <a:t>391</a:t>
                      </a:r>
                      <a:endParaRPr sz="3400">
                        <a:latin typeface="Arial"/>
                        <a:cs typeface="Arial"/>
                      </a:endParaRPr>
                    </a:p>
                  </a:txBody>
                  <a:tcPr marL="0" marR="0" marB="0" marT="2095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83019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1100" spc="5">
                          <a:latin typeface="Arial"/>
                          <a:cs typeface="Arial"/>
                        </a:rPr>
                        <a:t>Autoliquidación</a:t>
                      </a:r>
                      <a:r>
                        <a:rPr dirty="0" sz="11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00" spc="5">
                          <a:latin typeface="Arial"/>
                          <a:cs typeface="Arial"/>
                        </a:rPr>
                        <a:t>final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2603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1200" spc="-65">
                          <a:latin typeface="Arial"/>
                          <a:cs typeface="Arial"/>
                        </a:rPr>
                        <a:t>Pág.</a:t>
                      </a:r>
                      <a:r>
                        <a:rPr dirty="0" sz="1200" spc="-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587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4673053" y="1870075"/>
            <a:ext cx="192405" cy="0"/>
          </a:xfrm>
          <a:custGeom>
            <a:avLst/>
            <a:gdLst/>
            <a:ahLst/>
            <a:cxnLst/>
            <a:rect l="l" t="t" r="r" b="b"/>
            <a:pathLst>
              <a:path w="192404" h="0">
                <a:moveTo>
                  <a:pt x="0" y="0"/>
                </a:moveTo>
                <a:lnTo>
                  <a:pt x="19208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4865141" y="1870075"/>
            <a:ext cx="192405" cy="0"/>
          </a:xfrm>
          <a:custGeom>
            <a:avLst/>
            <a:gdLst/>
            <a:ahLst/>
            <a:cxnLst/>
            <a:rect l="l" t="t" r="r" b="b"/>
            <a:pathLst>
              <a:path w="192404" h="0">
                <a:moveTo>
                  <a:pt x="0" y="0"/>
                </a:moveTo>
                <a:lnTo>
                  <a:pt x="19208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4673053" y="1717675"/>
            <a:ext cx="192405" cy="0"/>
          </a:xfrm>
          <a:custGeom>
            <a:avLst/>
            <a:gdLst/>
            <a:ahLst/>
            <a:cxnLst/>
            <a:rect l="l" t="t" r="r" b="b"/>
            <a:pathLst>
              <a:path w="192404" h="0">
                <a:moveTo>
                  <a:pt x="0" y="0"/>
                </a:moveTo>
                <a:lnTo>
                  <a:pt x="19208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4674641" y="1719262"/>
            <a:ext cx="0" cy="149225"/>
          </a:xfrm>
          <a:custGeom>
            <a:avLst/>
            <a:gdLst/>
            <a:ahLst/>
            <a:cxnLst/>
            <a:rect l="l" t="t" r="r" b="b"/>
            <a:pathLst>
              <a:path w="0" h="149225">
                <a:moveTo>
                  <a:pt x="0" y="0"/>
                </a:moveTo>
                <a:lnTo>
                  <a:pt x="0" y="14922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4865141" y="1717675"/>
            <a:ext cx="192405" cy="0"/>
          </a:xfrm>
          <a:custGeom>
            <a:avLst/>
            <a:gdLst/>
            <a:ahLst/>
            <a:cxnLst/>
            <a:rect l="l" t="t" r="r" b="b"/>
            <a:pathLst>
              <a:path w="192404" h="0">
                <a:moveTo>
                  <a:pt x="0" y="0"/>
                </a:moveTo>
                <a:lnTo>
                  <a:pt x="19208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4865141" y="1719262"/>
            <a:ext cx="0" cy="149225"/>
          </a:xfrm>
          <a:custGeom>
            <a:avLst/>
            <a:gdLst/>
            <a:ahLst/>
            <a:cxnLst/>
            <a:rect l="l" t="t" r="r" b="b"/>
            <a:pathLst>
              <a:path w="0" h="149225">
                <a:moveTo>
                  <a:pt x="0" y="0"/>
                </a:moveTo>
                <a:lnTo>
                  <a:pt x="0" y="14922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5055641" y="1719262"/>
            <a:ext cx="0" cy="149225"/>
          </a:xfrm>
          <a:custGeom>
            <a:avLst/>
            <a:gdLst/>
            <a:ahLst/>
            <a:cxnLst/>
            <a:rect l="l" t="t" r="r" b="b"/>
            <a:pathLst>
              <a:path w="0" h="149225">
                <a:moveTo>
                  <a:pt x="0" y="0"/>
                </a:moveTo>
                <a:lnTo>
                  <a:pt x="0" y="14922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6738036" y="2019300"/>
            <a:ext cx="192405" cy="0"/>
          </a:xfrm>
          <a:custGeom>
            <a:avLst/>
            <a:gdLst/>
            <a:ahLst/>
            <a:cxnLst/>
            <a:rect l="l" t="t" r="r" b="b"/>
            <a:pathLst>
              <a:path w="192404" h="0">
                <a:moveTo>
                  <a:pt x="0" y="0"/>
                </a:moveTo>
                <a:lnTo>
                  <a:pt x="19208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6930123" y="2019300"/>
            <a:ext cx="192405" cy="0"/>
          </a:xfrm>
          <a:custGeom>
            <a:avLst/>
            <a:gdLst/>
            <a:ahLst/>
            <a:cxnLst/>
            <a:rect l="l" t="t" r="r" b="b"/>
            <a:pathLst>
              <a:path w="192404" h="0">
                <a:moveTo>
                  <a:pt x="0" y="0"/>
                </a:moveTo>
                <a:lnTo>
                  <a:pt x="19208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6738036" y="1866900"/>
            <a:ext cx="192405" cy="0"/>
          </a:xfrm>
          <a:custGeom>
            <a:avLst/>
            <a:gdLst/>
            <a:ahLst/>
            <a:cxnLst/>
            <a:rect l="l" t="t" r="r" b="b"/>
            <a:pathLst>
              <a:path w="192404" h="0">
                <a:moveTo>
                  <a:pt x="0" y="0"/>
                </a:moveTo>
                <a:lnTo>
                  <a:pt x="19208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6739623" y="1868487"/>
            <a:ext cx="0" cy="149225"/>
          </a:xfrm>
          <a:custGeom>
            <a:avLst/>
            <a:gdLst/>
            <a:ahLst/>
            <a:cxnLst/>
            <a:rect l="l" t="t" r="r" b="b"/>
            <a:pathLst>
              <a:path w="0" h="149225">
                <a:moveTo>
                  <a:pt x="0" y="0"/>
                </a:moveTo>
                <a:lnTo>
                  <a:pt x="0" y="14922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6930123" y="1866900"/>
            <a:ext cx="192405" cy="0"/>
          </a:xfrm>
          <a:custGeom>
            <a:avLst/>
            <a:gdLst/>
            <a:ahLst/>
            <a:cxnLst/>
            <a:rect l="l" t="t" r="r" b="b"/>
            <a:pathLst>
              <a:path w="192404" h="0">
                <a:moveTo>
                  <a:pt x="0" y="0"/>
                </a:moveTo>
                <a:lnTo>
                  <a:pt x="19208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6930123" y="1868487"/>
            <a:ext cx="0" cy="149225"/>
          </a:xfrm>
          <a:custGeom>
            <a:avLst/>
            <a:gdLst/>
            <a:ahLst/>
            <a:cxnLst/>
            <a:rect l="l" t="t" r="r" b="b"/>
            <a:pathLst>
              <a:path w="0" h="149225">
                <a:moveTo>
                  <a:pt x="0" y="0"/>
                </a:moveTo>
                <a:lnTo>
                  <a:pt x="0" y="14922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7120623" y="1868487"/>
            <a:ext cx="0" cy="149225"/>
          </a:xfrm>
          <a:custGeom>
            <a:avLst/>
            <a:gdLst/>
            <a:ahLst/>
            <a:cxnLst/>
            <a:rect l="l" t="t" r="r" b="b"/>
            <a:pathLst>
              <a:path w="0" h="149225">
                <a:moveTo>
                  <a:pt x="0" y="0"/>
                </a:moveTo>
                <a:lnTo>
                  <a:pt x="0" y="14922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4221683" y="4217670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5"/>
                </a:moveTo>
                <a:lnTo>
                  <a:pt x="149225" y="85725"/>
                </a:lnTo>
                <a:lnTo>
                  <a:pt x="149225" y="0"/>
                </a:lnTo>
                <a:lnTo>
                  <a:pt x="0" y="0"/>
                </a:lnTo>
                <a:lnTo>
                  <a:pt x="0" y="85725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4466094" y="4217670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5"/>
                </a:moveTo>
                <a:lnTo>
                  <a:pt x="149225" y="85725"/>
                </a:lnTo>
                <a:lnTo>
                  <a:pt x="149225" y="0"/>
                </a:lnTo>
                <a:lnTo>
                  <a:pt x="0" y="0"/>
                </a:lnTo>
                <a:lnTo>
                  <a:pt x="0" y="85725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4710506" y="4217670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5"/>
                </a:moveTo>
                <a:lnTo>
                  <a:pt x="149225" y="85725"/>
                </a:lnTo>
                <a:lnTo>
                  <a:pt x="149225" y="0"/>
                </a:lnTo>
                <a:lnTo>
                  <a:pt x="0" y="0"/>
                </a:lnTo>
                <a:lnTo>
                  <a:pt x="0" y="85725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4954904" y="4217670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5"/>
                </a:moveTo>
                <a:lnTo>
                  <a:pt x="149225" y="85725"/>
                </a:lnTo>
                <a:lnTo>
                  <a:pt x="149225" y="0"/>
                </a:lnTo>
                <a:lnTo>
                  <a:pt x="0" y="0"/>
                </a:lnTo>
                <a:lnTo>
                  <a:pt x="0" y="85725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5199316" y="4217670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5"/>
                </a:moveTo>
                <a:lnTo>
                  <a:pt x="149225" y="85725"/>
                </a:lnTo>
                <a:lnTo>
                  <a:pt x="149225" y="0"/>
                </a:lnTo>
                <a:lnTo>
                  <a:pt x="0" y="0"/>
                </a:lnTo>
                <a:lnTo>
                  <a:pt x="0" y="85725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4562106" y="4387532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5"/>
                </a:moveTo>
                <a:lnTo>
                  <a:pt x="149225" y="85725"/>
                </a:lnTo>
                <a:lnTo>
                  <a:pt x="149225" y="0"/>
                </a:lnTo>
                <a:lnTo>
                  <a:pt x="0" y="0"/>
                </a:lnTo>
                <a:lnTo>
                  <a:pt x="0" y="85725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4806518" y="4387532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5"/>
                </a:moveTo>
                <a:lnTo>
                  <a:pt x="149225" y="85725"/>
                </a:lnTo>
                <a:lnTo>
                  <a:pt x="149225" y="0"/>
                </a:lnTo>
                <a:lnTo>
                  <a:pt x="0" y="0"/>
                </a:lnTo>
                <a:lnTo>
                  <a:pt x="0" y="85725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5050916" y="4387532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5"/>
                </a:moveTo>
                <a:lnTo>
                  <a:pt x="149225" y="85725"/>
                </a:lnTo>
                <a:lnTo>
                  <a:pt x="149225" y="0"/>
                </a:lnTo>
                <a:lnTo>
                  <a:pt x="0" y="0"/>
                </a:lnTo>
                <a:lnTo>
                  <a:pt x="0" y="85725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3076067" y="5011267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5"/>
                </a:moveTo>
                <a:lnTo>
                  <a:pt x="149225" y="85725"/>
                </a:lnTo>
                <a:lnTo>
                  <a:pt x="149225" y="0"/>
                </a:lnTo>
                <a:lnTo>
                  <a:pt x="0" y="0"/>
                </a:lnTo>
                <a:lnTo>
                  <a:pt x="0" y="85725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3320478" y="5011267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5"/>
                </a:moveTo>
                <a:lnTo>
                  <a:pt x="149225" y="85725"/>
                </a:lnTo>
                <a:lnTo>
                  <a:pt x="149225" y="0"/>
                </a:lnTo>
                <a:lnTo>
                  <a:pt x="0" y="0"/>
                </a:lnTo>
                <a:lnTo>
                  <a:pt x="0" y="85725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3564877" y="5011267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5"/>
                </a:moveTo>
                <a:lnTo>
                  <a:pt x="149225" y="85725"/>
                </a:lnTo>
                <a:lnTo>
                  <a:pt x="149225" y="0"/>
                </a:lnTo>
                <a:lnTo>
                  <a:pt x="0" y="0"/>
                </a:lnTo>
                <a:lnTo>
                  <a:pt x="0" y="85725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3809288" y="5011267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5"/>
                </a:moveTo>
                <a:lnTo>
                  <a:pt x="149225" y="85725"/>
                </a:lnTo>
                <a:lnTo>
                  <a:pt x="149225" y="0"/>
                </a:lnTo>
                <a:lnTo>
                  <a:pt x="0" y="0"/>
                </a:lnTo>
                <a:lnTo>
                  <a:pt x="0" y="85725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4053700" y="5011267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5"/>
                </a:moveTo>
                <a:lnTo>
                  <a:pt x="149225" y="85725"/>
                </a:lnTo>
                <a:lnTo>
                  <a:pt x="149225" y="0"/>
                </a:lnTo>
                <a:lnTo>
                  <a:pt x="0" y="0"/>
                </a:lnTo>
                <a:lnTo>
                  <a:pt x="0" y="85725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3444582" y="5482107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5"/>
                </a:moveTo>
                <a:lnTo>
                  <a:pt x="149225" y="85725"/>
                </a:lnTo>
                <a:lnTo>
                  <a:pt x="149225" y="0"/>
                </a:lnTo>
                <a:lnTo>
                  <a:pt x="0" y="0"/>
                </a:lnTo>
                <a:lnTo>
                  <a:pt x="0" y="85725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3686708" y="5482107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5"/>
                </a:moveTo>
                <a:lnTo>
                  <a:pt x="149225" y="85725"/>
                </a:lnTo>
                <a:lnTo>
                  <a:pt x="149225" y="0"/>
                </a:lnTo>
                <a:lnTo>
                  <a:pt x="0" y="0"/>
                </a:lnTo>
                <a:lnTo>
                  <a:pt x="0" y="85725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3928833" y="5482107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5"/>
                </a:moveTo>
                <a:lnTo>
                  <a:pt x="149225" y="85725"/>
                </a:lnTo>
                <a:lnTo>
                  <a:pt x="149225" y="0"/>
                </a:lnTo>
                <a:lnTo>
                  <a:pt x="0" y="0"/>
                </a:lnTo>
                <a:lnTo>
                  <a:pt x="0" y="85725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3078848" y="6977215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4"/>
                </a:moveTo>
                <a:lnTo>
                  <a:pt x="149225" y="85724"/>
                </a:lnTo>
                <a:lnTo>
                  <a:pt x="149225" y="0"/>
                </a:lnTo>
                <a:lnTo>
                  <a:pt x="0" y="0"/>
                </a:lnTo>
                <a:lnTo>
                  <a:pt x="0" y="8572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3323259" y="6977215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4"/>
                </a:moveTo>
                <a:lnTo>
                  <a:pt x="149225" y="85724"/>
                </a:lnTo>
                <a:lnTo>
                  <a:pt x="149225" y="0"/>
                </a:lnTo>
                <a:lnTo>
                  <a:pt x="0" y="0"/>
                </a:lnTo>
                <a:lnTo>
                  <a:pt x="0" y="8572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3565385" y="6977215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4"/>
                </a:moveTo>
                <a:lnTo>
                  <a:pt x="149225" y="85724"/>
                </a:lnTo>
                <a:lnTo>
                  <a:pt x="149225" y="0"/>
                </a:lnTo>
                <a:lnTo>
                  <a:pt x="0" y="0"/>
                </a:lnTo>
                <a:lnTo>
                  <a:pt x="0" y="8572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3807510" y="6977215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4"/>
                </a:moveTo>
                <a:lnTo>
                  <a:pt x="149225" y="85724"/>
                </a:lnTo>
                <a:lnTo>
                  <a:pt x="149225" y="0"/>
                </a:lnTo>
                <a:lnTo>
                  <a:pt x="0" y="0"/>
                </a:lnTo>
                <a:lnTo>
                  <a:pt x="0" y="8572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4049636" y="6977215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4"/>
                </a:moveTo>
                <a:lnTo>
                  <a:pt x="149225" y="85724"/>
                </a:lnTo>
                <a:lnTo>
                  <a:pt x="149225" y="0"/>
                </a:lnTo>
                <a:lnTo>
                  <a:pt x="0" y="0"/>
                </a:lnTo>
                <a:lnTo>
                  <a:pt x="0" y="8572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4291749" y="6977215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4"/>
                </a:moveTo>
                <a:lnTo>
                  <a:pt x="149225" y="85724"/>
                </a:lnTo>
                <a:lnTo>
                  <a:pt x="149225" y="0"/>
                </a:lnTo>
                <a:lnTo>
                  <a:pt x="0" y="0"/>
                </a:lnTo>
                <a:lnTo>
                  <a:pt x="0" y="8572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4046664" y="7142315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4"/>
                </a:moveTo>
                <a:lnTo>
                  <a:pt x="149225" y="85724"/>
                </a:lnTo>
                <a:lnTo>
                  <a:pt x="149225" y="0"/>
                </a:lnTo>
                <a:lnTo>
                  <a:pt x="0" y="0"/>
                </a:lnTo>
                <a:lnTo>
                  <a:pt x="0" y="8572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4291076" y="7142315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4"/>
                </a:moveTo>
                <a:lnTo>
                  <a:pt x="149225" y="85724"/>
                </a:lnTo>
                <a:lnTo>
                  <a:pt x="149225" y="0"/>
                </a:lnTo>
                <a:lnTo>
                  <a:pt x="0" y="0"/>
                </a:lnTo>
                <a:lnTo>
                  <a:pt x="0" y="8572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1055535" y="7460297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5"/>
                </a:moveTo>
                <a:lnTo>
                  <a:pt x="149225" y="85725"/>
                </a:lnTo>
                <a:lnTo>
                  <a:pt x="149225" y="0"/>
                </a:lnTo>
                <a:lnTo>
                  <a:pt x="0" y="0"/>
                </a:lnTo>
                <a:lnTo>
                  <a:pt x="0" y="85725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/>
          <p:nvPr/>
        </p:nvSpPr>
        <p:spPr>
          <a:xfrm>
            <a:off x="1297660" y="7460297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5"/>
                </a:moveTo>
                <a:lnTo>
                  <a:pt x="149225" y="85725"/>
                </a:lnTo>
                <a:lnTo>
                  <a:pt x="149225" y="0"/>
                </a:lnTo>
                <a:lnTo>
                  <a:pt x="0" y="0"/>
                </a:lnTo>
                <a:lnTo>
                  <a:pt x="0" y="85725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/>
          <p:nvPr/>
        </p:nvSpPr>
        <p:spPr>
          <a:xfrm>
            <a:off x="1267561" y="8134337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4"/>
                </a:moveTo>
                <a:lnTo>
                  <a:pt x="149225" y="85724"/>
                </a:lnTo>
                <a:lnTo>
                  <a:pt x="149225" y="0"/>
                </a:lnTo>
                <a:lnTo>
                  <a:pt x="0" y="0"/>
                </a:lnTo>
                <a:lnTo>
                  <a:pt x="0" y="8572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/>
          <p:nvPr/>
        </p:nvSpPr>
        <p:spPr>
          <a:xfrm>
            <a:off x="1511973" y="8134337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4"/>
                </a:moveTo>
                <a:lnTo>
                  <a:pt x="149225" y="85724"/>
                </a:lnTo>
                <a:lnTo>
                  <a:pt x="149225" y="0"/>
                </a:lnTo>
                <a:lnTo>
                  <a:pt x="0" y="0"/>
                </a:lnTo>
                <a:lnTo>
                  <a:pt x="0" y="8572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/>
          <p:nvPr/>
        </p:nvSpPr>
        <p:spPr>
          <a:xfrm>
            <a:off x="1754098" y="8134337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4"/>
                </a:moveTo>
                <a:lnTo>
                  <a:pt x="149225" y="85724"/>
                </a:lnTo>
                <a:lnTo>
                  <a:pt x="149225" y="0"/>
                </a:lnTo>
                <a:lnTo>
                  <a:pt x="0" y="0"/>
                </a:lnTo>
                <a:lnTo>
                  <a:pt x="0" y="8572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" name="object 46"/>
          <p:cNvSpPr/>
          <p:nvPr/>
        </p:nvSpPr>
        <p:spPr>
          <a:xfrm>
            <a:off x="1998510" y="8134337"/>
            <a:ext cx="149225" cy="85725"/>
          </a:xfrm>
          <a:custGeom>
            <a:avLst/>
            <a:gdLst/>
            <a:ahLst/>
            <a:cxnLst/>
            <a:rect l="l" t="t" r="r" b="b"/>
            <a:pathLst>
              <a:path w="149225" h="85725">
                <a:moveTo>
                  <a:pt x="0" y="85724"/>
                </a:moveTo>
                <a:lnTo>
                  <a:pt x="149225" y="85724"/>
                </a:lnTo>
                <a:lnTo>
                  <a:pt x="149225" y="0"/>
                </a:lnTo>
                <a:lnTo>
                  <a:pt x="0" y="0"/>
                </a:lnTo>
                <a:lnTo>
                  <a:pt x="0" y="8572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/>
          <p:nvPr/>
        </p:nvSpPr>
        <p:spPr>
          <a:xfrm>
            <a:off x="397934" y="367785"/>
            <a:ext cx="1739130" cy="7384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graphicFrame>
        <p:nvGraphicFramePr>
          <p:cNvPr id="48" name="object 48"/>
          <p:cNvGraphicFramePr>
            <a:graphicFrameLocks noGrp="1"/>
          </p:cNvGraphicFramePr>
          <p:nvPr/>
        </p:nvGraphicFramePr>
        <p:xfrm>
          <a:off x="359994" y="3295650"/>
          <a:ext cx="6842125" cy="5365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00200"/>
                <a:gridCol w="5236845"/>
              </a:tblGrid>
              <a:tr h="266700">
                <a:tc gridSpan="2">
                  <a:txBody>
                    <a:bodyPr/>
                    <a:lstStyle/>
                    <a:p>
                      <a:pPr algn="ctr" marL="4445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900">
                          <a:latin typeface="Arial"/>
                          <a:cs typeface="Arial"/>
                        </a:rPr>
                        <a:t>Presentador/a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B="0" marT="4826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66700">
                <a:tc>
                  <a:txBody>
                    <a:bodyPr/>
                    <a:lstStyle/>
                    <a:p>
                      <a:pPr marL="39370">
                        <a:lnSpc>
                          <a:spcPts val="740"/>
                        </a:lnSpc>
                        <a:spcBef>
                          <a:spcPts val="70"/>
                        </a:spcBef>
                      </a:pPr>
                      <a:r>
                        <a:rPr dirty="0" sz="650" spc="-5">
                          <a:latin typeface="Arial"/>
                          <a:cs typeface="Arial"/>
                        </a:rPr>
                        <a:t>NIF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marL="34290">
                        <a:lnSpc>
                          <a:spcPts val="1160"/>
                        </a:lnSpc>
                      </a:pPr>
                      <a:r>
                        <a:rPr dirty="0" sz="1000">
                          <a:latin typeface="Arial"/>
                          <a:cs typeface="Arial"/>
                        </a:rPr>
                        <a:t>F95924247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465">
                        <a:lnSpc>
                          <a:spcPts val="740"/>
                        </a:lnSpc>
                        <a:spcBef>
                          <a:spcPts val="70"/>
                        </a:spcBef>
                      </a:pPr>
                      <a:r>
                        <a:rPr dirty="0" sz="650" spc="-5">
                          <a:latin typeface="Arial"/>
                          <a:cs typeface="Arial"/>
                        </a:rPr>
                        <a:t>Apellidos</a:t>
                      </a:r>
                      <a:r>
                        <a:rPr dirty="0" sz="6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y</a:t>
                      </a:r>
                      <a:r>
                        <a:rPr dirty="0" sz="6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nombre</a:t>
                      </a:r>
                      <a:r>
                        <a:rPr dirty="0" sz="6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5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65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10">
                          <a:latin typeface="Arial"/>
                          <a:cs typeface="Arial"/>
                        </a:rPr>
                        <a:t>razón</a:t>
                      </a:r>
                      <a:r>
                        <a:rPr dirty="0" sz="6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15">
                          <a:latin typeface="Arial"/>
                          <a:cs typeface="Arial"/>
                        </a:rPr>
                        <a:t>social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marL="26670">
                        <a:lnSpc>
                          <a:spcPts val="1160"/>
                        </a:lnSpc>
                      </a:pPr>
                      <a:r>
                        <a:rPr dirty="0" sz="1000">
                          <a:latin typeface="Arial"/>
                          <a:cs typeface="Arial"/>
                        </a:rPr>
                        <a:t>URIBARRI ASESORES KOOP ELK</a:t>
                      </a:r>
                      <a:r>
                        <a:rPr dirty="0" sz="10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latin typeface="Arial"/>
                          <a:cs typeface="Arial"/>
                        </a:rPr>
                        <a:t>TXIKIA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55" name="object 5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635" rIns="0" bIns="0" rtlCol="0" vert="horz">
            <a:spAutoFit/>
          </a:bodyPr>
          <a:lstStyle/>
          <a:p>
            <a:pPr marL="12700">
              <a:lnSpc>
                <a:spcPts val="1165"/>
              </a:lnSpc>
              <a:spcBef>
                <a:spcPts val="5"/>
              </a:spcBef>
            </a:pPr>
            <a:r>
              <a:rPr dirty="0" spc="-5"/>
              <a:t>BFA</a:t>
            </a:r>
            <a:r>
              <a:rPr dirty="0" spc="-45"/>
              <a:t> </a:t>
            </a:r>
            <a:r>
              <a:rPr dirty="0" spc="-5"/>
              <a:t>ETIBTU7Q9</a:t>
            </a:r>
          </a:p>
          <a:p>
            <a:pPr marL="286385">
              <a:lnSpc>
                <a:spcPts val="925"/>
              </a:lnSpc>
            </a:pPr>
            <a:r>
              <a:rPr dirty="0" sz="800" b="0">
                <a:latin typeface="Arial"/>
                <a:cs typeface="Arial"/>
              </a:rPr>
              <a:t>OV1.0.2</a:t>
            </a:r>
            <a:r>
              <a:rPr dirty="0" sz="800" spc="-75" b="0">
                <a:latin typeface="Arial"/>
                <a:cs typeface="Arial"/>
              </a:rPr>
              <a:t> </a:t>
            </a:r>
            <a:r>
              <a:rPr dirty="0" sz="800" spc="-5" b="0">
                <a:latin typeface="Arial"/>
                <a:cs typeface="Arial"/>
              </a:rPr>
              <a:t>1-2016</a:t>
            </a:r>
            <a:endParaRPr sz="800">
              <a:latin typeface="Arial"/>
              <a:cs typeface="Arial"/>
            </a:endParaRPr>
          </a:p>
        </p:txBody>
      </p:sp>
      <p:sp>
        <p:nvSpPr>
          <p:cNvPr id="56" name="object 56"/>
          <p:cNvSpPr txBox="1">
            <a:spLocks noGrp="1"/>
          </p:cNvSpPr>
          <p:nvPr>
            <p:ph type="dt" idx="6" sz="half"/>
          </p:nvPr>
        </p:nvSpPr>
        <p:spPr>
          <a:prstGeom prst="rect"/>
        </p:spPr>
        <p:txBody>
          <a:bodyPr wrap="square" lIns="0" tIns="31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dirty="0" spc="-10"/>
              <a:t>Presentación</a:t>
            </a:r>
            <a:r>
              <a:rPr dirty="0" spc="-35"/>
              <a:t> </a:t>
            </a:r>
            <a:r>
              <a:rPr dirty="0" spc="-5"/>
              <a:t>telemática</a:t>
            </a:r>
          </a:p>
        </p:txBody>
      </p:sp>
      <p:graphicFrame>
        <p:nvGraphicFramePr>
          <p:cNvPr id="49" name="object 49"/>
          <p:cNvGraphicFramePr>
            <a:graphicFrameLocks noGrp="1"/>
          </p:cNvGraphicFramePr>
          <p:nvPr/>
        </p:nvGraphicFramePr>
        <p:xfrm>
          <a:off x="359994" y="2428875"/>
          <a:ext cx="6842125" cy="8032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2400"/>
                <a:gridCol w="1447800"/>
                <a:gridCol w="3636645"/>
                <a:gridCol w="1600200"/>
              </a:tblGrid>
              <a:tr h="266700">
                <a:tc rowSpan="3">
                  <a:txBody>
                    <a:bodyPr/>
                    <a:lstStyle/>
                    <a:p>
                      <a:pPr marL="69215">
                        <a:lnSpc>
                          <a:spcPts val="980"/>
                        </a:lnSpc>
                      </a:pPr>
                      <a:r>
                        <a:rPr dirty="0" sz="900" spc="-10">
                          <a:latin typeface="Arial"/>
                          <a:cs typeface="Arial"/>
                        </a:rPr>
                        <a:t>Sujeto</a:t>
                      </a:r>
                      <a:r>
                        <a:rPr dirty="0" sz="900" spc="-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00" spc="-15">
                          <a:latin typeface="Arial"/>
                          <a:cs typeface="Arial"/>
                        </a:rPr>
                        <a:t>pasivo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>
                        <a:lnSpc>
                          <a:spcPts val="705"/>
                        </a:lnSpc>
                        <a:spcBef>
                          <a:spcPts val="75"/>
                        </a:spcBef>
                      </a:pPr>
                      <a:r>
                        <a:rPr dirty="0" sz="650" spc="-5">
                          <a:latin typeface="Arial"/>
                          <a:cs typeface="Arial"/>
                        </a:rPr>
                        <a:t>NIF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marL="31750">
                        <a:lnSpc>
                          <a:spcPts val="1125"/>
                        </a:lnSpc>
                      </a:pPr>
                      <a:r>
                        <a:rPr dirty="0" sz="1000">
                          <a:latin typeface="Arial"/>
                          <a:cs typeface="Arial"/>
                        </a:rPr>
                        <a:t>78880661E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95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37465">
                        <a:lnSpc>
                          <a:spcPts val="705"/>
                        </a:lnSpc>
                        <a:spcBef>
                          <a:spcPts val="75"/>
                        </a:spcBef>
                      </a:pPr>
                      <a:r>
                        <a:rPr dirty="0" sz="650" spc="-5">
                          <a:latin typeface="Arial"/>
                          <a:cs typeface="Arial"/>
                        </a:rPr>
                        <a:t>Apellidos</a:t>
                      </a:r>
                      <a:r>
                        <a:rPr dirty="0" sz="6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y</a:t>
                      </a:r>
                      <a:r>
                        <a:rPr dirty="0" sz="6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nombre</a:t>
                      </a:r>
                      <a:r>
                        <a:rPr dirty="0" sz="6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5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65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10">
                          <a:latin typeface="Arial"/>
                          <a:cs typeface="Arial"/>
                        </a:rPr>
                        <a:t>razón</a:t>
                      </a:r>
                      <a:r>
                        <a:rPr dirty="0" sz="6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15">
                          <a:latin typeface="Arial"/>
                          <a:cs typeface="Arial"/>
                        </a:rPr>
                        <a:t>social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marL="26034">
                        <a:lnSpc>
                          <a:spcPts val="1125"/>
                        </a:lnSpc>
                      </a:pPr>
                      <a:r>
                        <a:rPr dirty="0" sz="1000">
                          <a:latin typeface="Arial"/>
                          <a:cs typeface="Arial"/>
                        </a:rPr>
                        <a:t>AGUILAR ROJAS</a:t>
                      </a:r>
                      <a:r>
                        <a:rPr dirty="0" sz="10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latin typeface="Arial"/>
                          <a:cs typeface="Arial"/>
                        </a:rPr>
                        <a:t>SERGIO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95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667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36830">
                        <a:lnSpc>
                          <a:spcPts val="745"/>
                        </a:lnSpc>
                        <a:spcBef>
                          <a:spcPts val="70"/>
                        </a:spcBef>
                      </a:pPr>
                      <a:r>
                        <a:rPr dirty="0" sz="650" spc="-15">
                          <a:latin typeface="Arial"/>
                          <a:cs typeface="Arial"/>
                        </a:rPr>
                        <a:t>E-mail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marL="31750">
                        <a:lnSpc>
                          <a:spcPts val="1165"/>
                        </a:lnSpc>
                      </a:pPr>
                      <a:r>
                        <a:rPr dirty="0" sz="1000">
                          <a:latin typeface="Arial"/>
                          <a:cs typeface="Arial"/>
                          <a:hlinkClick r:id="rId3"/>
                        </a:rPr>
                        <a:t>SERGIOAGUILAR78@HOTMAIL.COM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6830">
                        <a:lnSpc>
                          <a:spcPts val="745"/>
                        </a:lnSpc>
                        <a:spcBef>
                          <a:spcPts val="70"/>
                        </a:spcBef>
                      </a:pPr>
                      <a:r>
                        <a:rPr dirty="0" sz="650" spc="-5">
                          <a:latin typeface="Arial"/>
                          <a:cs typeface="Arial"/>
                        </a:rPr>
                        <a:t>Teléfono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marL="13970">
                        <a:lnSpc>
                          <a:spcPts val="1165"/>
                        </a:lnSpc>
                      </a:pPr>
                      <a:r>
                        <a:rPr dirty="0" sz="1000">
                          <a:latin typeface="Arial"/>
                          <a:cs typeface="Arial"/>
                        </a:rPr>
                        <a:t>606459988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67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36830">
                        <a:lnSpc>
                          <a:spcPts val="715"/>
                        </a:lnSpc>
                        <a:spcBef>
                          <a:spcPts val="75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Actividad</a:t>
                      </a:r>
                      <a:r>
                        <a:rPr dirty="0" sz="6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principal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marL="31750">
                        <a:lnSpc>
                          <a:spcPts val="1135"/>
                        </a:lnSpc>
                      </a:pPr>
                      <a:r>
                        <a:rPr dirty="0" sz="1000">
                          <a:latin typeface="Arial"/>
                          <a:cs typeface="Arial"/>
                        </a:rPr>
                        <a:t>TTE. POR</a:t>
                      </a:r>
                      <a:r>
                        <a:rPr dirty="0" sz="10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latin typeface="Arial"/>
                          <a:cs typeface="Arial"/>
                        </a:rPr>
                        <a:t>AUTOTAXIS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95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6830">
                        <a:lnSpc>
                          <a:spcPts val="715"/>
                        </a:lnSpc>
                        <a:spcBef>
                          <a:spcPts val="75"/>
                        </a:spcBef>
                      </a:pPr>
                      <a:r>
                        <a:rPr dirty="0" sz="650" spc="-15">
                          <a:latin typeface="Arial"/>
                          <a:cs typeface="Arial"/>
                        </a:rPr>
                        <a:t>Epígrafe </a:t>
                      </a:r>
                      <a:r>
                        <a:rPr dirty="0" sz="650" spc="-20">
                          <a:latin typeface="Arial"/>
                          <a:cs typeface="Arial"/>
                        </a:rPr>
                        <a:t>IAE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/</a:t>
                      </a:r>
                      <a:r>
                        <a:rPr dirty="0" sz="65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10">
                          <a:latin typeface="Arial"/>
                          <a:cs typeface="Arial"/>
                        </a:rPr>
                        <a:t>Código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marL="13970">
                        <a:lnSpc>
                          <a:spcPts val="1135"/>
                        </a:lnSpc>
                      </a:pPr>
                      <a:r>
                        <a:rPr dirty="0" sz="1000">
                          <a:latin typeface="Arial"/>
                          <a:cs typeface="Arial"/>
                        </a:rPr>
                        <a:t>17212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95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50" name="object 50"/>
          <p:cNvGraphicFramePr>
            <a:graphicFrameLocks noGrp="1"/>
          </p:cNvGraphicFramePr>
          <p:nvPr/>
        </p:nvGraphicFramePr>
        <p:xfrm>
          <a:off x="358482" y="1674787"/>
          <a:ext cx="6843395" cy="6908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58875"/>
                <a:gridCol w="1279525"/>
                <a:gridCol w="455930"/>
                <a:gridCol w="191135"/>
                <a:gridCol w="191134"/>
                <a:gridCol w="78739"/>
                <a:gridCol w="1677669"/>
                <a:gridCol w="1350010"/>
                <a:gridCol w="191769"/>
                <a:gridCol w="191770"/>
                <a:gridCol w="79375"/>
              </a:tblGrid>
              <a:tr h="381958">
                <a:tc>
                  <a:txBody>
                    <a:bodyPr/>
                    <a:lstStyle/>
                    <a:p>
                      <a:pPr marL="81280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dirty="0" sz="750" spc="-5">
                          <a:latin typeface="Arial"/>
                          <a:cs typeface="Arial"/>
                        </a:rPr>
                        <a:t>Ejercicio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34290">
                        <a:lnSpc>
                          <a:spcPct val="100000"/>
                        </a:lnSpc>
                        <a:spcBef>
                          <a:spcPts val="630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2021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952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2639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750" spc="-5">
                          <a:latin typeface="Arial"/>
                          <a:cs typeface="Arial"/>
                        </a:rPr>
                        <a:t>Período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algn="ctr" marL="2222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1100" spc="-5">
                          <a:latin typeface="Arial"/>
                          <a:cs typeface="Arial"/>
                        </a:rPr>
                        <a:t>Anual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5"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60"/>
                        </a:spcBef>
                        <a:tabLst>
                          <a:tab pos="1922780" algn="l"/>
                        </a:tabLst>
                      </a:pPr>
                      <a:r>
                        <a:rPr dirty="0" sz="750" spc="-5">
                          <a:latin typeface="Arial"/>
                          <a:cs typeface="Arial"/>
                        </a:rPr>
                        <a:t>Fraccionamiento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750">
                          <a:latin typeface="Arial"/>
                          <a:cs typeface="Arial"/>
                        </a:rPr>
                        <a:t>período</a:t>
                      </a:r>
                      <a:r>
                        <a:rPr dirty="0" sz="750" spc="-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en</a:t>
                      </a:r>
                      <a:r>
                        <a:rPr dirty="0" sz="75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0">
                          <a:latin typeface="Arial"/>
                          <a:cs typeface="Arial"/>
                        </a:rPr>
                        <a:t>concursal	</a:t>
                      </a:r>
                      <a:r>
                        <a:rPr dirty="0" baseline="-21367" sz="975" spc="7">
                          <a:latin typeface="Arial"/>
                          <a:cs typeface="Arial"/>
                        </a:rPr>
                        <a:t>01</a:t>
                      </a:r>
                      <a:endParaRPr baseline="-21367" sz="975">
                        <a:latin typeface="Arial"/>
                        <a:cs typeface="Arial"/>
                      </a:endParaRPr>
                    </a:p>
                    <a:p>
                      <a:pPr marL="76835">
                        <a:lnSpc>
                          <a:spcPct val="100000"/>
                        </a:lnSpc>
                        <a:spcBef>
                          <a:spcPts val="775"/>
                        </a:spcBef>
                        <a:tabLst>
                          <a:tab pos="1409065" algn="l"/>
                        </a:tabLst>
                      </a:pPr>
                      <a:r>
                        <a:rPr dirty="0" sz="750" spc="-20">
                          <a:latin typeface="Arial"/>
                          <a:cs typeface="Arial"/>
                        </a:rPr>
                        <a:t>Desde	</a:t>
                      </a:r>
                      <a:r>
                        <a:rPr dirty="0" sz="750" spc="-10">
                          <a:latin typeface="Arial"/>
                          <a:cs typeface="Arial"/>
                        </a:rPr>
                        <a:t>Hasta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762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4">
                  <a:txBody>
                    <a:bodyPr/>
                    <a:lstStyle/>
                    <a:p>
                      <a:pPr algn="r" marR="36703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750" spc="5">
                          <a:latin typeface="Arial"/>
                          <a:cs typeface="Arial"/>
                        </a:rPr>
                        <a:t>Autoliquidación</a:t>
                      </a:r>
                      <a:r>
                        <a:rPr dirty="0" sz="750" spc="-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complementaria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algn="r" marR="309245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02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49561">
                <a:tc gridSpan="6"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750" spc="-10">
                          <a:latin typeface="Arial"/>
                          <a:cs typeface="Arial"/>
                        </a:rPr>
                        <a:t>Sujeto</a:t>
                      </a:r>
                      <a:r>
                        <a:rPr dirty="0" sz="75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pasivo</a:t>
                      </a:r>
                      <a:r>
                        <a:rPr dirty="0" sz="75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acogido</a:t>
                      </a:r>
                      <a:r>
                        <a:rPr dirty="0" sz="75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al</a:t>
                      </a:r>
                      <a:r>
                        <a:rPr dirty="0" sz="75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0">
                          <a:latin typeface="Arial"/>
                          <a:cs typeface="Arial"/>
                        </a:rPr>
                        <a:t>régimen</a:t>
                      </a:r>
                      <a:r>
                        <a:rPr dirty="0" sz="75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20">
                          <a:latin typeface="Arial"/>
                          <a:cs typeface="Arial"/>
                        </a:rPr>
                        <a:t>especial</a:t>
                      </a:r>
                      <a:r>
                        <a:rPr dirty="0" sz="75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del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20">
                          <a:latin typeface="Arial"/>
                          <a:cs typeface="Arial"/>
                        </a:rPr>
                        <a:t>criterio</a:t>
                      </a:r>
                      <a:r>
                        <a:rPr dirty="0" sz="75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75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20">
                          <a:latin typeface="Arial"/>
                          <a:cs typeface="Arial"/>
                        </a:rPr>
                        <a:t>caja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lnL w="952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5">
                  <a:txBody>
                    <a:bodyPr/>
                    <a:lstStyle/>
                    <a:p>
                      <a:pPr marL="7683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750" spc="5">
                          <a:latin typeface="Arial"/>
                          <a:cs typeface="Arial"/>
                        </a:rPr>
                        <a:t>Destinatario/a</a:t>
                      </a:r>
                      <a:r>
                        <a:rPr dirty="0" sz="75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75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0">
                          <a:latin typeface="Arial"/>
                          <a:cs typeface="Arial"/>
                        </a:rPr>
                        <a:t>operaciones</a:t>
                      </a:r>
                      <a:r>
                        <a:rPr dirty="0" sz="75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4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75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30">
                          <a:latin typeface="Arial"/>
                          <a:cs typeface="Arial"/>
                        </a:rPr>
                        <a:t>las</a:t>
                      </a:r>
                      <a:r>
                        <a:rPr dirty="0" sz="75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0">
                          <a:latin typeface="Arial"/>
                          <a:cs typeface="Arial"/>
                        </a:rPr>
                        <a:t>que</a:t>
                      </a:r>
                      <a:r>
                        <a:rPr dirty="0" sz="7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40">
                          <a:latin typeface="Arial"/>
                          <a:cs typeface="Arial"/>
                        </a:rPr>
                        <a:t>se</a:t>
                      </a:r>
                      <a:r>
                        <a:rPr dirty="0" sz="75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aplica</a:t>
                      </a:r>
                      <a:r>
                        <a:rPr dirty="0" sz="75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0">
                          <a:latin typeface="Arial"/>
                          <a:cs typeface="Arial"/>
                        </a:rPr>
                        <a:t>el</a:t>
                      </a:r>
                      <a:r>
                        <a:rPr dirty="0" sz="75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0">
                          <a:latin typeface="Arial"/>
                          <a:cs typeface="Arial"/>
                        </a:rPr>
                        <a:t>régimen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53987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03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016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75565">
                        <a:lnSpc>
                          <a:spcPts val="705"/>
                        </a:lnSpc>
                      </a:pPr>
                      <a:r>
                        <a:rPr dirty="0" sz="750" spc="-20">
                          <a:latin typeface="Arial"/>
                          <a:cs typeface="Arial"/>
                        </a:rPr>
                        <a:t>especial</a:t>
                      </a:r>
                      <a:r>
                        <a:rPr dirty="0" sz="7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del</a:t>
                      </a:r>
                      <a:r>
                        <a:rPr dirty="0" sz="75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20">
                          <a:latin typeface="Arial"/>
                          <a:cs typeface="Arial"/>
                        </a:rPr>
                        <a:t>criterio</a:t>
                      </a:r>
                      <a:r>
                        <a:rPr dirty="0" sz="75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75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20">
                          <a:latin typeface="Arial"/>
                          <a:cs typeface="Arial"/>
                        </a:rPr>
                        <a:t>caja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04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016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51" name="object 51"/>
          <p:cNvGraphicFramePr>
            <a:graphicFrameLocks noGrp="1"/>
          </p:cNvGraphicFramePr>
          <p:nvPr/>
        </p:nvGraphicFramePr>
        <p:xfrm>
          <a:off x="359994" y="8095450"/>
          <a:ext cx="6842125" cy="8794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2400"/>
                <a:gridCol w="351155"/>
                <a:gridCol w="190500"/>
                <a:gridCol w="190500"/>
                <a:gridCol w="351155"/>
                <a:gridCol w="114300"/>
                <a:gridCol w="190500"/>
                <a:gridCol w="1600200"/>
                <a:gridCol w="114300"/>
                <a:gridCol w="190500"/>
                <a:gridCol w="1600200"/>
                <a:gridCol w="190500"/>
                <a:gridCol w="1600199"/>
              </a:tblGrid>
              <a:tr h="146050">
                <a:tc rowSpan="6">
                  <a:txBody>
                    <a:bodyPr/>
                    <a:lstStyle/>
                    <a:p>
                      <a:pPr marL="186690">
                        <a:lnSpc>
                          <a:spcPts val="969"/>
                        </a:lnSpc>
                      </a:pPr>
                      <a:r>
                        <a:rPr dirty="0" sz="900" spc="-15">
                          <a:latin typeface="Arial"/>
                          <a:cs typeface="Arial"/>
                        </a:rPr>
                        <a:t>Resultado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10">
                  <a:txBody>
                    <a:bodyPr/>
                    <a:lstStyle/>
                    <a:p>
                      <a:pPr marL="26543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dirty="0" sz="750" spc="-10">
                          <a:latin typeface="Arial"/>
                          <a:cs typeface="Arial"/>
                        </a:rPr>
                        <a:t>Resultado </a:t>
                      </a:r>
                      <a:r>
                        <a:rPr dirty="0" sz="750" spc="-25">
                          <a:latin typeface="Arial"/>
                          <a:cs typeface="Arial"/>
                        </a:rPr>
                        <a:t>(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211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+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240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212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+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213 </a:t>
                      </a:r>
                      <a:r>
                        <a:rPr dirty="0" sz="750" spc="-25">
                          <a:latin typeface="Arial"/>
                          <a:cs typeface="Arial"/>
                        </a:rPr>
                        <a:t>)</a:t>
                      </a:r>
                      <a:r>
                        <a:rPr dirty="0" sz="75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65">
                          <a:latin typeface="Arial"/>
                          <a:cs typeface="Arial"/>
                        </a:rPr>
                        <a:t>................................................................................................................................................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254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7780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220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95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13970">
                        <a:lnSpc>
                          <a:spcPts val="944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-59,99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4605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 marL="277495">
                        <a:lnSpc>
                          <a:spcPts val="840"/>
                        </a:lnSpc>
                      </a:pPr>
                      <a:r>
                        <a:rPr dirty="0" sz="750" spc="-30">
                          <a:latin typeface="Arial"/>
                          <a:cs typeface="Arial"/>
                        </a:rPr>
                        <a:t>Sin</a:t>
                      </a:r>
                      <a:r>
                        <a:rPr dirty="0" sz="75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>
                          <a:latin typeface="Arial"/>
                          <a:cs typeface="Arial"/>
                        </a:rPr>
                        <a:t>actividad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</a:tcPr>
                </a:tc>
                <a:tc gridSpan="2">
                  <a:txBody>
                    <a:bodyPr/>
                    <a:lstStyle/>
                    <a:p>
                      <a:pPr marL="568960">
                        <a:lnSpc>
                          <a:spcPts val="885"/>
                        </a:lnSpc>
                      </a:pPr>
                      <a:r>
                        <a:rPr dirty="0" sz="9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9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00" spc="-20">
                          <a:latin typeface="Arial"/>
                          <a:cs typeface="Arial"/>
                        </a:rPr>
                        <a:t>compensar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885"/>
                        </a:lnSpc>
                      </a:pPr>
                      <a:r>
                        <a:rPr dirty="0" sz="9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9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00">
                          <a:latin typeface="Arial"/>
                          <a:cs typeface="Arial"/>
                        </a:rPr>
                        <a:t>devolver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885"/>
                        </a:lnSpc>
                      </a:pPr>
                      <a:r>
                        <a:rPr dirty="0" sz="9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9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00" spc="-10">
                          <a:latin typeface="Arial"/>
                          <a:cs typeface="Arial"/>
                        </a:rPr>
                        <a:t>ingresar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4605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495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225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2349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226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016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23495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59,99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98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2413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227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016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1778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228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016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4605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10" rowSpan="3">
                  <a:txBody>
                    <a:bodyPr/>
                    <a:lstStyle/>
                    <a:p>
                      <a:pPr marL="75565">
                        <a:lnSpc>
                          <a:spcPts val="860"/>
                        </a:lnSpc>
                      </a:pPr>
                      <a:r>
                        <a:rPr dirty="0" sz="750">
                          <a:latin typeface="Arial"/>
                          <a:cs typeface="Arial"/>
                        </a:rPr>
                        <a:t>Cumplimentar</a:t>
                      </a:r>
                      <a:r>
                        <a:rPr dirty="0" sz="75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0">
                          <a:latin typeface="Arial"/>
                          <a:cs typeface="Arial"/>
                        </a:rPr>
                        <a:t>sólo</a:t>
                      </a:r>
                      <a:r>
                        <a:rPr dirty="0" sz="75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en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30">
                          <a:latin typeface="Arial"/>
                          <a:cs typeface="Arial"/>
                        </a:rPr>
                        <a:t>caso</a:t>
                      </a:r>
                      <a:r>
                        <a:rPr dirty="0" sz="75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75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0">
                          <a:latin typeface="Arial"/>
                          <a:cs typeface="Arial"/>
                        </a:rPr>
                        <a:t>que</a:t>
                      </a:r>
                      <a:r>
                        <a:rPr dirty="0" sz="75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40">
                          <a:latin typeface="Arial"/>
                          <a:cs typeface="Arial"/>
                        </a:rPr>
                        <a:t>se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15">
                          <a:latin typeface="Arial"/>
                          <a:cs typeface="Arial"/>
                        </a:rPr>
                        <a:t>trate</a:t>
                      </a:r>
                      <a:r>
                        <a:rPr dirty="0" sz="75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una</a:t>
                      </a:r>
                      <a:r>
                        <a:rPr dirty="0" sz="75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>
                          <a:latin typeface="Arial"/>
                          <a:cs typeface="Arial"/>
                        </a:rPr>
                        <a:t>autoliquidación</a:t>
                      </a:r>
                      <a:r>
                        <a:rPr dirty="0" sz="75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complementaria:</a:t>
                      </a:r>
                      <a:r>
                        <a:rPr dirty="0" sz="75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0">
                          <a:latin typeface="Arial"/>
                          <a:cs typeface="Arial"/>
                        </a:rPr>
                        <a:t>ingresado</a:t>
                      </a:r>
                      <a:r>
                        <a:rPr dirty="0" sz="75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10">
                          <a:latin typeface="Arial"/>
                          <a:cs typeface="Arial"/>
                        </a:rPr>
                        <a:t>anteriormente</a:t>
                      </a:r>
                      <a:r>
                        <a:rPr dirty="0" sz="75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65">
                          <a:latin typeface="Arial"/>
                          <a:cs typeface="Arial"/>
                        </a:rPr>
                        <a:t>...............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75565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dirty="0" sz="750">
                          <a:latin typeface="Arial"/>
                          <a:cs typeface="Arial"/>
                        </a:rPr>
                        <a:t>Cumplimentar</a:t>
                      </a:r>
                      <a:r>
                        <a:rPr dirty="0" sz="75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0">
                          <a:latin typeface="Arial"/>
                          <a:cs typeface="Arial"/>
                        </a:rPr>
                        <a:t>sólo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en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30">
                          <a:latin typeface="Arial"/>
                          <a:cs typeface="Arial"/>
                        </a:rPr>
                        <a:t>caso</a:t>
                      </a:r>
                      <a:r>
                        <a:rPr dirty="0" sz="75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0">
                          <a:latin typeface="Arial"/>
                          <a:cs typeface="Arial"/>
                        </a:rPr>
                        <a:t>que</a:t>
                      </a:r>
                      <a:r>
                        <a:rPr dirty="0" sz="75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40">
                          <a:latin typeface="Arial"/>
                          <a:cs typeface="Arial"/>
                        </a:rPr>
                        <a:t>se</a:t>
                      </a:r>
                      <a:r>
                        <a:rPr dirty="0" sz="75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15">
                          <a:latin typeface="Arial"/>
                          <a:cs typeface="Arial"/>
                        </a:rPr>
                        <a:t>trate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75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una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>
                          <a:latin typeface="Arial"/>
                          <a:cs typeface="Arial"/>
                        </a:rPr>
                        <a:t>autoliquidación</a:t>
                      </a:r>
                      <a:r>
                        <a:rPr dirty="0" sz="75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complementaria: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5">
                          <a:latin typeface="Arial"/>
                          <a:cs typeface="Arial"/>
                        </a:rPr>
                        <a:t>devuelto</a:t>
                      </a:r>
                      <a:r>
                        <a:rPr dirty="0" sz="75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35">
                          <a:latin typeface="Arial"/>
                          <a:cs typeface="Arial"/>
                        </a:rPr>
                        <a:t>anteriormente..................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75565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dirty="0" sz="900" spc="5">
                          <a:latin typeface="Arial"/>
                          <a:cs typeface="Arial"/>
                        </a:rPr>
                        <a:t>Total </a:t>
                      </a:r>
                      <a:r>
                        <a:rPr dirty="0" sz="900" spc="-15">
                          <a:latin typeface="Arial"/>
                          <a:cs typeface="Arial"/>
                        </a:rPr>
                        <a:t>deuda</a:t>
                      </a:r>
                      <a:r>
                        <a:rPr dirty="0" sz="900" spc="-60">
                          <a:latin typeface="Arial"/>
                          <a:cs typeface="Arial"/>
                        </a:rPr>
                        <a:t> tributaria</a:t>
                      </a:r>
                      <a:r>
                        <a:rPr dirty="0" sz="750" spc="-60">
                          <a:latin typeface="Arial"/>
                          <a:cs typeface="Arial"/>
                        </a:rPr>
                        <a:t>.......................................................................................................................................................................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3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3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3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3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3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3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3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3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7780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235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95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4605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10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7780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236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95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4605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10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778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237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016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52" name="object 52"/>
          <p:cNvGraphicFramePr>
            <a:graphicFrameLocks noGrp="1"/>
          </p:cNvGraphicFramePr>
          <p:nvPr/>
        </p:nvGraphicFramePr>
        <p:xfrm>
          <a:off x="359994" y="9038425"/>
          <a:ext cx="6842125" cy="13112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39190"/>
                <a:gridCol w="1139190"/>
                <a:gridCol w="1139190"/>
                <a:gridCol w="1139189"/>
                <a:gridCol w="1139189"/>
                <a:gridCol w="1139190"/>
              </a:tblGrid>
              <a:tr h="304800">
                <a:tc gridSpan="6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dirty="0" sz="900">
                          <a:latin typeface="Arial"/>
                          <a:cs typeface="Arial"/>
                        </a:rPr>
                        <a:t>Domiciliación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B="0" marT="6667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92100">
                <a:tc>
                  <a:txBody>
                    <a:bodyPr/>
                    <a:lstStyle/>
                    <a:p>
                      <a:pPr algn="ctr" marR="514984">
                        <a:lnSpc>
                          <a:spcPts val="765"/>
                        </a:lnSpc>
                      </a:pPr>
                      <a:r>
                        <a:rPr dirty="0" sz="750" spc="-10">
                          <a:latin typeface="Arial"/>
                          <a:cs typeface="Arial"/>
                        </a:rPr>
                        <a:t>Código</a:t>
                      </a:r>
                      <a:r>
                        <a:rPr dirty="0" sz="75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>
                          <a:latin typeface="Arial"/>
                          <a:cs typeface="Arial"/>
                        </a:rPr>
                        <a:t>IBAN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algn="ctr" marR="565150">
                        <a:lnSpc>
                          <a:spcPct val="100000"/>
                        </a:lnSpc>
                        <a:spcBef>
                          <a:spcPts val="335"/>
                        </a:spcBef>
                        <a:tabLst>
                          <a:tab pos="287655" algn="l"/>
                        </a:tabLst>
                      </a:pPr>
                      <a:r>
                        <a:rPr dirty="0" sz="750" spc="-65">
                          <a:latin typeface="Arial"/>
                          <a:cs typeface="Arial"/>
                        </a:rPr>
                        <a:t>E	</a:t>
                      </a:r>
                      <a:r>
                        <a:rPr dirty="0" sz="750" spc="-105">
                          <a:latin typeface="Arial"/>
                          <a:cs typeface="Arial"/>
                        </a:rPr>
                        <a:t>S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112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marL="2540">
                        <a:lnSpc>
                          <a:spcPts val="755"/>
                        </a:lnSpc>
                        <a:spcBef>
                          <a:spcPts val="75"/>
                        </a:spcBef>
                      </a:pPr>
                      <a:r>
                        <a:rPr dirty="0" sz="650" spc="-25">
                          <a:latin typeface="Arial"/>
                          <a:cs typeface="Arial"/>
                        </a:rPr>
                        <a:t>Fecha</a:t>
                      </a:r>
                      <a:r>
                        <a:rPr dirty="0" sz="65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y</a:t>
                      </a:r>
                      <a:r>
                        <a:rPr dirty="0" sz="6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número</a:t>
                      </a:r>
                      <a:r>
                        <a:rPr dirty="0" sz="6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1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65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10">
                          <a:latin typeface="Arial"/>
                          <a:cs typeface="Arial"/>
                        </a:rPr>
                        <a:t>envío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marL="918844">
                        <a:lnSpc>
                          <a:spcPts val="935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30 de Enero de</a:t>
                      </a:r>
                      <a:r>
                        <a:rPr dirty="0" sz="8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2022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650" spc="-20">
                          <a:latin typeface="Arial"/>
                          <a:cs typeface="Arial"/>
                        </a:rPr>
                        <a:t>Sello</a:t>
                      </a:r>
                      <a:r>
                        <a:rPr dirty="0" sz="65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5">
                          <a:latin typeface="Arial"/>
                          <a:cs typeface="Arial"/>
                        </a:rPr>
                        <a:t>electrónico</a:t>
                      </a:r>
                      <a:r>
                        <a:rPr dirty="0" sz="6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1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65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15">
                          <a:latin typeface="Arial"/>
                          <a:cs typeface="Arial"/>
                        </a:rPr>
                        <a:t>la</a:t>
                      </a:r>
                      <a:r>
                        <a:rPr dirty="0" sz="6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10">
                          <a:latin typeface="Arial"/>
                          <a:cs typeface="Arial"/>
                        </a:rPr>
                        <a:t>Hacienda</a:t>
                      </a:r>
                      <a:r>
                        <a:rPr dirty="0" sz="6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5">
                          <a:latin typeface="Arial"/>
                          <a:cs typeface="Arial"/>
                        </a:rPr>
                        <a:t>Foral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marL="25019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9225B41E6E3D838A489434430ED07DF9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9525"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183515">
                        <a:lnSpc>
                          <a:spcPct val="10000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012463111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53" name="object 53"/>
          <p:cNvGraphicFramePr>
            <a:graphicFrameLocks noGrp="1"/>
          </p:cNvGraphicFramePr>
          <p:nvPr/>
        </p:nvGraphicFramePr>
        <p:xfrm>
          <a:off x="359994" y="3895725"/>
          <a:ext cx="6844665" cy="41363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2400"/>
                <a:gridCol w="1350010"/>
                <a:gridCol w="179704"/>
                <a:gridCol w="1496060"/>
                <a:gridCol w="195579"/>
                <a:gridCol w="829945"/>
                <a:gridCol w="1266189"/>
                <a:gridCol w="180339"/>
                <a:gridCol w="1188084"/>
              </a:tblGrid>
              <a:tr h="266700">
                <a:tc rowSpan="25">
                  <a:txBody>
                    <a:bodyPr/>
                    <a:lstStyle/>
                    <a:p>
                      <a:pPr algn="ctr" marL="635">
                        <a:lnSpc>
                          <a:spcPts val="935"/>
                        </a:lnSpc>
                      </a:pPr>
                      <a:r>
                        <a:rPr dirty="0" sz="900" spc="-5">
                          <a:latin typeface="Arial"/>
                          <a:cs typeface="Arial"/>
                        </a:rPr>
                        <a:t>Liquidación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dirty="0" sz="900" spc="-5">
                          <a:latin typeface="Arial"/>
                          <a:cs typeface="Arial"/>
                        </a:rPr>
                        <a:t>Actividades </a:t>
                      </a:r>
                      <a:r>
                        <a:rPr dirty="0" sz="900" spc="-15">
                          <a:latin typeface="Arial"/>
                          <a:cs typeface="Arial"/>
                        </a:rPr>
                        <a:t>en </a:t>
                      </a:r>
                      <a:r>
                        <a:rPr dirty="0" sz="900" spc="-10">
                          <a:latin typeface="Arial"/>
                          <a:cs typeface="Arial"/>
                        </a:rPr>
                        <a:t>régimen</a:t>
                      </a:r>
                      <a:r>
                        <a:rPr dirty="0" sz="900" spc="-1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00">
                          <a:latin typeface="Arial"/>
                          <a:cs typeface="Arial"/>
                        </a:rPr>
                        <a:t>simplificado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B="0" marT="476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69862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6">
                  <a:txBody>
                    <a:bodyPr/>
                    <a:lstStyle/>
                    <a:p>
                      <a:pPr marL="3683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dirty="0" sz="750" spc="-40">
                          <a:latin typeface="Arial"/>
                          <a:cs typeface="Arial"/>
                        </a:rPr>
                        <a:t>Suma </a:t>
                      </a:r>
                      <a:r>
                        <a:rPr dirty="0" sz="750" spc="-10">
                          <a:latin typeface="Arial"/>
                          <a:cs typeface="Arial"/>
                        </a:rPr>
                        <a:t>cuotas derivadas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del </a:t>
                      </a:r>
                      <a:r>
                        <a:rPr dirty="0" sz="750" spc="-25">
                          <a:latin typeface="Arial"/>
                          <a:cs typeface="Arial"/>
                        </a:rPr>
                        <a:t>rég.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simplifi. (excepto activ. </a:t>
                      </a:r>
                      <a:r>
                        <a:rPr dirty="0" sz="750" spc="-20">
                          <a:latin typeface="Arial"/>
                          <a:cs typeface="Arial"/>
                        </a:rPr>
                        <a:t>agrícolas, ganaderas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o forestales) </a:t>
                      </a:r>
                      <a:r>
                        <a:rPr dirty="0" sz="750" spc="-25">
                          <a:latin typeface="Arial"/>
                          <a:cs typeface="Arial"/>
                        </a:rPr>
                        <a:t>(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28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+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48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+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68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+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88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+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108</a:t>
                      </a:r>
                      <a:r>
                        <a:rPr dirty="0" sz="65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)...................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1905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160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2349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22860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147,97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651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51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6">
                  <a:txBody>
                    <a:bodyPr/>
                    <a:lstStyle/>
                    <a:p>
                      <a:pPr marL="3683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dirty="0" sz="750" spc="-40">
                          <a:latin typeface="Arial"/>
                          <a:cs typeface="Arial"/>
                        </a:rPr>
                        <a:t>Suma</a:t>
                      </a:r>
                      <a:r>
                        <a:rPr dirty="0" sz="75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0">
                          <a:latin typeface="Arial"/>
                          <a:cs typeface="Arial"/>
                        </a:rPr>
                        <a:t>cuotas</a:t>
                      </a:r>
                      <a:r>
                        <a:rPr dirty="0" sz="75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0">
                          <a:latin typeface="Arial"/>
                          <a:cs typeface="Arial"/>
                        </a:rPr>
                        <a:t>derivadas</a:t>
                      </a:r>
                      <a:r>
                        <a:rPr dirty="0" sz="75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del</a:t>
                      </a:r>
                      <a:r>
                        <a:rPr dirty="0" sz="750" spc="-10">
                          <a:latin typeface="Arial"/>
                          <a:cs typeface="Arial"/>
                        </a:rPr>
                        <a:t> régimen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simplificado</a:t>
                      </a:r>
                      <a:r>
                        <a:rPr dirty="0" sz="75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75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0">
                          <a:latin typeface="Arial"/>
                          <a:cs typeface="Arial"/>
                        </a:rPr>
                        <a:t>actividades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20">
                          <a:latin typeface="Arial"/>
                          <a:cs typeface="Arial"/>
                        </a:rPr>
                        <a:t>agrícolas,</a:t>
                      </a:r>
                      <a:r>
                        <a:rPr dirty="0" sz="75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20">
                          <a:latin typeface="Arial"/>
                          <a:cs typeface="Arial"/>
                        </a:rPr>
                        <a:t>ganaderas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75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forestales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25">
                          <a:latin typeface="Arial"/>
                          <a:cs typeface="Arial"/>
                        </a:rPr>
                        <a:t>(</a:t>
                      </a:r>
                      <a:r>
                        <a:rPr dirty="0" sz="75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125</a:t>
                      </a:r>
                      <a:r>
                        <a:rPr dirty="0" sz="65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+</a:t>
                      </a:r>
                      <a:r>
                        <a:rPr dirty="0" sz="75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135</a:t>
                      </a:r>
                      <a:r>
                        <a:rPr dirty="0" sz="65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+</a:t>
                      </a:r>
                      <a:r>
                        <a:rPr dirty="0" sz="75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145</a:t>
                      </a:r>
                      <a:r>
                        <a:rPr dirty="0" sz="65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)..........................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1905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161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2095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52882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300355">
                        <a:lnSpc>
                          <a:spcPct val="100000"/>
                        </a:lnSpc>
                      </a:pPr>
                      <a:r>
                        <a:rPr dirty="0" sz="900" spc="5">
                          <a:latin typeface="Arial"/>
                          <a:cs typeface="Arial"/>
                        </a:rPr>
                        <a:t>IVA</a:t>
                      </a:r>
                      <a:r>
                        <a:rPr dirty="0" sz="9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00" spc="-20">
                          <a:latin typeface="Arial"/>
                          <a:cs typeface="Arial"/>
                        </a:rPr>
                        <a:t>devengado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5" rowSpan="3">
                  <a:txBody>
                    <a:bodyPr/>
                    <a:lstStyle/>
                    <a:p>
                      <a:pPr marL="37465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750" spc="-10">
                          <a:latin typeface="Arial"/>
                          <a:cs typeface="Arial"/>
                        </a:rPr>
                        <a:t>Adquisiciones </a:t>
                      </a:r>
                      <a:r>
                        <a:rPr dirty="0" sz="750" spc="5">
                          <a:latin typeface="Arial"/>
                          <a:cs typeface="Arial"/>
                        </a:rPr>
                        <a:t>intracomunitarias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75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bienes.........................................................................................................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38735" marR="43180" indent="-1905">
                        <a:lnSpc>
                          <a:spcPts val="1210"/>
                        </a:lnSpc>
                        <a:spcBef>
                          <a:spcPts val="80"/>
                        </a:spcBef>
                      </a:pPr>
                      <a:r>
                        <a:rPr dirty="0" sz="750" spc="-15">
                          <a:latin typeface="Arial"/>
                          <a:cs typeface="Arial"/>
                        </a:rPr>
                        <a:t>Entregas</a:t>
                      </a:r>
                      <a:r>
                        <a:rPr dirty="0" sz="75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75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activos</a:t>
                      </a:r>
                      <a:r>
                        <a:rPr dirty="0" sz="75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>
                          <a:latin typeface="Arial"/>
                          <a:cs typeface="Arial"/>
                        </a:rPr>
                        <a:t>fijos</a:t>
                      </a:r>
                      <a:r>
                        <a:rPr dirty="0" sz="750" spc="-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..............................................................................................................................................  </a:t>
                      </a:r>
                      <a:r>
                        <a:rPr dirty="0" sz="750" spc="5">
                          <a:latin typeface="Arial"/>
                          <a:cs typeface="Arial"/>
                        </a:rPr>
                        <a:t>IVA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devengado </a:t>
                      </a:r>
                      <a:r>
                        <a:rPr dirty="0" sz="750" spc="5">
                          <a:latin typeface="Arial"/>
                          <a:cs typeface="Arial"/>
                        </a:rPr>
                        <a:t>por </a:t>
                      </a:r>
                      <a:r>
                        <a:rPr dirty="0" sz="750">
                          <a:latin typeface="Arial"/>
                          <a:cs typeface="Arial"/>
                        </a:rPr>
                        <a:t>inversión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750">
                          <a:latin typeface="Arial"/>
                          <a:cs typeface="Arial"/>
                        </a:rPr>
                        <a:t>sujeto</a:t>
                      </a:r>
                      <a:r>
                        <a:rPr dirty="0" sz="750" spc="-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pasivo...................................................................................................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3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3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3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162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524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52869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5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163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52882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5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164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51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6">
                  <a:txBody>
                    <a:bodyPr/>
                    <a:lstStyle/>
                    <a:p>
                      <a:pPr marL="1565275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dirty="0" sz="750" spc="5">
                          <a:latin typeface="Arial"/>
                          <a:cs typeface="Arial"/>
                        </a:rPr>
                        <a:t>Total</a:t>
                      </a:r>
                      <a:r>
                        <a:rPr dirty="0" sz="75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>
                          <a:latin typeface="Arial"/>
                          <a:cs typeface="Arial"/>
                        </a:rPr>
                        <a:t>cuota</a:t>
                      </a:r>
                      <a:r>
                        <a:rPr dirty="0" sz="75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20">
                          <a:latin typeface="Arial"/>
                          <a:cs typeface="Arial"/>
                        </a:rPr>
                        <a:t>devengada</a:t>
                      </a:r>
                      <a:r>
                        <a:rPr dirty="0" sz="7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25">
                          <a:latin typeface="Arial"/>
                          <a:cs typeface="Arial"/>
                        </a:rPr>
                        <a:t>(</a:t>
                      </a:r>
                      <a:r>
                        <a:rPr dirty="0" sz="750" spc="-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160</a:t>
                      </a:r>
                      <a:r>
                        <a:rPr dirty="0" sz="65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+</a:t>
                      </a:r>
                      <a:r>
                        <a:rPr dirty="0" sz="75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161</a:t>
                      </a:r>
                      <a:r>
                        <a:rPr dirty="0" sz="65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+</a:t>
                      </a:r>
                      <a:r>
                        <a:rPr dirty="0" sz="75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162</a:t>
                      </a:r>
                      <a:r>
                        <a:rPr dirty="0" sz="65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+</a:t>
                      </a:r>
                      <a:r>
                        <a:rPr dirty="0" sz="75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163</a:t>
                      </a:r>
                      <a:r>
                        <a:rPr dirty="0" sz="65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+</a:t>
                      </a:r>
                      <a:r>
                        <a:rPr dirty="0" sz="75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164</a:t>
                      </a:r>
                      <a:r>
                        <a:rPr dirty="0" sz="65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25">
                          <a:latin typeface="Arial"/>
                          <a:cs typeface="Arial"/>
                        </a:rPr>
                        <a:t>)</a:t>
                      </a:r>
                      <a:r>
                        <a:rPr dirty="0" sz="750" spc="-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...........................................................................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1905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165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2095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2286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147,97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905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52869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330200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dirty="0" sz="900" spc="5">
                          <a:latin typeface="Arial"/>
                          <a:cs typeface="Arial"/>
                        </a:rPr>
                        <a:t>IVA</a:t>
                      </a:r>
                      <a:r>
                        <a:rPr dirty="0" sz="9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00" spc="-5">
                          <a:latin typeface="Arial"/>
                          <a:cs typeface="Arial"/>
                        </a:rPr>
                        <a:t>deducible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B="0" marT="6667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5" rowSpan="2">
                  <a:txBody>
                    <a:bodyPr/>
                    <a:lstStyle/>
                    <a:p>
                      <a:pPr marL="37465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750" spc="-10">
                          <a:latin typeface="Arial"/>
                          <a:cs typeface="Arial"/>
                        </a:rPr>
                        <a:t>Adquisiciones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750">
                          <a:latin typeface="Arial"/>
                          <a:cs typeface="Arial"/>
                        </a:rPr>
                        <a:t>importaciones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activos</a:t>
                      </a:r>
                      <a:r>
                        <a:rPr dirty="0" sz="75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fijos..................................................................................................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3746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dirty="0" sz="750" spc="-10">
                          <a:latin typeface="Arial"/>
                          <a:cs typeface="Arial"/>
                        </a:rPr>
                        <a:t>Regularización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de bienes de </a:t>
                      </a:r>
                      <a:r>
                        <a:rPr dirty="0" sz="7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inversión...................................................................................................................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2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2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2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170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52882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667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5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444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171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51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6">
                  <a:txBody>
                    <a:bodyPr/>
                    <a:lstStyle/>
                    <a:p>
                      <a:pPr marL="1565275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dirty="0" sz="750" spc="-10">
                          <a:latin typeface="Arial"/>
                          <a:cs typeface="Arial"/>
                        </a:rPr>
                        <a:t>Resultado régimen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simplificado </a:t>
                      </a:r>
                      <a:r>
                        <a:rPr dirty="0" sz="750" spc="-25">
                          <a:latin typeface="Arial"/>
                          <a:cs typeface="Arial"/>
                        </a:rPr>
                        <a:t>(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165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170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171 </a:t>
                      </a:r>
                      <a:r>
                        <a:rPr dirty="0" sz="750" spc="-25">
                          <a:latin typeface="Arial"/>
                          <a:cs typeface="Arial"/>
                        </a:rPr>
                        <a:t>)</a:t>
                      </a:r>
                      <a:r>
                        <a:rPr dirty="0" sz="750" spc="-1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.................................................................................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1905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172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2095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22860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147,97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079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67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dirty="0" sz="900" spc="-5">
                          <a:latin typeface="Arial"/>
                          <a:cs typeface="Arial"/>
                        </a:rPr>
                        <a:t>Actividades</a:t>
                      </a:r>
                      <a:r>
                        <a:rPr dirty="0" sz="9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00" spc="-15">
                          <a:latin typeface="Arial"/>
                          <a:cs typeface="Arial"/>
                        </a:rPr>
                        <a:t>en</a:t>
                      </a:r>
                      <a:r>
                        <a:rPr dirty="0" sz="9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00" spc="-10">
                          <a:latin typeface="Arial"/>
                          <a:cs typeface="Arial"/>
                        </a:rPr>
                        <a:t>régimen</a:t>
                      </a:r>
                      <a:r>
                        <a:rPr dirty="0" sz="900" spc="-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00" spc="-10">
                          <a:latin typeface="Arial"/>
                          <a:cs typeface="Arial"/>
                        </a:rPr>
                        <a:t>general</a:t>
                      </a:r>
                      <a:r>
                        <a:rPr dirty="0" sz="9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00">
                          <a:latin typeface="Arial"/>
                          <a:cs typeface="Arial"/>
                        </a:rPr>
                        <a:t>-</a:t>
                      </a:r>
                      <a:r>
                        <a:rPr dirty="0" sz="9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00" spc="5">
                          <a:latin typeface="Arial"/>
                          <a:cs typeface="Arial"/>
                        </a:rPr>
                        <a:t>Arrendamiento</a:t>
                      </a:r>
                      <a:r>
                        <a:rPr dirty="0" sz="900" spc="-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00" spc="-1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9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00" spc="-15">
                          <a:latin typeface="Arial"/>
                          <a:cs typeface="Arial"/>
                        </a:rPr>
                        <a:t>bienes</a:t>
                      </a:r>
                      <a:r>
                        <a:rPr dirty="0" sz="9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00" spc="-10">
                          <a:latin typeface="Arial"/>
                          <a:cs typeface="Arial"/>
                        </a:rPr>
                        <a:t>inmuebles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B="0" marT="476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52869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30035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900" spc="5">
                          <a:latin typeface="Arial"/>
                          <a:cs typeface="Arial"/>
                        </a:rPr>
                        <a:t>IVA</a:t>
                      </a:r>
                      <a:r>
                        <a:rPr dirty="0" sz="9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00" spc="-20">
                          <a:latin typeface="Arial"/>
                          <a:cs typeface="Arial"/>
                        </a:rPr>
                        <a:t>devengado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750" spc="-35">
                          <a:latin typeface="Arial"/>
                          <a:cs typeface="Arial"/>
                        </a:rPr>
                        <a:t>Base</a:t>
                      </a:r>
                      <a:r>
                        <a:rPr dirty="0" sz="7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>
                          <a:latin typeface="Arial"/>
                          <a:cs typeface="Arial"/>
                        </a:rPr>
                        <a:t>imponible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539115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750">
                          <a:latin typeface="Arial"/>
                          <a:cs typeface="Arial"/>
                        </a:rPr>
                        <a:t>Tipo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750">
                          <a:latin typeface="Arial"/>
                          <a:cs typeface="Arial"/>
                        </a:rPr>
                        <a:t>Cuota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52869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180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95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54102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750" spc="-25">
                          <a:latin typeface="Arial"/>
                          <a:cs typeface="Arial"/>
                        </a:rPr>
                        <a:t>21%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181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4605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5"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dirty="0" sz="700" spc="-40">
                          <a:latin typeface="Arial"/>
                          <a:cs typeface="Arial"/>
                        </a:rPr>
                        <a:t>IVA</a:t>
                      </a:r>
                      <a:r>
                        <a:rPr dirty="0" sz="700" spc="-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devengado</a:t>
                      </a:r>
                      <a:r>
                        <a:rPr dirty="0" sz="7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por</a:t>
                      </a:r>
                      <a:r>
                        <a:rPr dirty="0" sz="7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15">
                          <a:latin typeface="Arial"/>
                          <a:cs typeface="Arial"/>
                        </a:rPr>
                        <a:t>inversión</a:t>
                      </a:r>
                      <a:r>
                        <a:rPr dirty="0" sz="7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10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700" spc="-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10">
                          <a:latin typeface="Arial"/>
                          <a:cs typeface="Arial"/>
                        </a:rPr>
                        <a:t>sujeto</a:t>
                      </a:r>
                      <a:r>
                        <a:rPr dirty="0" sz="7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25">
                          <a:latin typeface="Arial"/>
                          <a:cs typeface="Arial"/>
                        </a:rPr>
                        <a:t>pasivo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182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143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52882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330200">
                        <a:lnSpc>
                          <a:spcPct val="100000"/>
                        </a:lnSpc>
                        <a:spcBef>
                          <a:spcPts val="580"/>
                        </a:spcBef>
                      </a:pPr>
                      <a:r>
                        <a:rPr dirty="0" sz="900" spc="5">
                          <a:latin typeface="Arial"/>
                          <a:cs typeface="Arial"/>
                        </a:rPr>
                        <a:t>IVA</a:t>
                      </a:r>
                      <a:r>
                        <a:rPr dirty="0" sz="9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00" spc="-5">
                          <a:latin typeface="Arial"/>
                          <a:cs typeface="Arial"/>
                        </a:rPr>
                        <a:t>deducible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5" rowSpan="4"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750" spc="5">
                          <a:latin typeface="Arial"/>
                          <a:cs typeface="Arial"/>
                        </a:rPr>
                        <a:t>IVA</a:t>
                      </a:r>
                      <a:r>
                        <a:rPr dirty="0" sz="7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deducible</a:t>
                      </a:r>
                      <a:r>
                        <a:rPr dirty="0" sz="75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en</a:t>
                      </a:r>
                      <a:r>
                        <a:rPr dirty="0" sz="75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0">
                          <a:latin typeface="Arial"/>
                          <a:cs typeface="Arial"/>
                        </a:rPr>
                        <a:t>operaciones</a:t>
                      </a:r>
                      <a:r>
                        <a:rPr dirty="0" sz="75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45">
                          <a:latin typeface="Arial"/>
                          <a:cs typeface="Arial"/>
                        </a:rPr>
                        <a:t>interiores..............................................................................................................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3873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dirty="0" sz="750" spc="5">
                          <a:latin typeface="Arial"/>
                          <a:cs typeface="Arial"/>
                        </a:rPr>
                        <a:t>IVA 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deducible 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en</a:t>
                      </a:r>
                      <a:r>
                        <a:rPr dirty="0" sz="7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importaciones...............................................................................................................................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3873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dirty="0" sz="750" spc="5">
                          <a:latin typeface="Arial"/>
                          <a:cs typeface="Arial"/>
                        </a:rPr>
                        <a:t>IVA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deducible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en </a:t>
                      </a:r>
                      <a:r>
                        <a:rPr dirty="0" sz="750" spc="-10">
                          <a:latin typeface="Arial"/>
                          <a:cs typeface="Arial"/>
                        </a:rPr>
                        <a:t>adquisiciones</a:t>
                      </a:r>
                      <a:r>
                        <a:rPr dirty="0" sz="750" spc="1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45">
                          <a:latin typeface="Arial"/>
                          <a:cs typeface="Arial"/>
                        </a:rPr>
                        <a:t>intracomunitarias...........................................................................................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3746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750" spc="-10">
                          <a:latin typeface="Arial"/>
                          <a:cs typeface="Arial"/>
                        </a:rPr>
                        <a:t>Regularización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de bienes de </a:t>
                      </a:r>
                      <a:r>
                        <a:rPr dirty="0" sz="7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inversión...................................................................................................................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4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4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4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4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190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95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52869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5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191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95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52882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5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192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95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52869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5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193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51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5">
                  <a:txBody>
                    <a:bodyPr/>
                    <a:lstStyle/>
                    <a:p>
                      <a:pPr marL="37465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dirty="0" sz="750" spc="-10">
                          <a:latin typeface="Arial"/>
                          <a:cs typeface="Arial"/>
                        </a:rPr>
                        <a:t>Resultado régimen general </a:t>
                      </a:r>
                      <a:r>
                        <a:rPr dirty="0" sz="750" spc="-25">
                          <a:latin typeface="Arial"/>
                          <a:cs typeface="Arial"/>
                        </a:rPr>
                        <a:t>(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181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+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182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190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191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192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193 </a:t>
                      </a:r>
                      <a:r>
                        <a:rPr dirty="0" sz="750" spc="-25">
                          <a:latin typeface="Arial"/>
                          <a:cs typeface="Arial"/>
                        </a:rPr>
                        <a:t>)</a:t>
                      </a:r>
                      <a:r>
                        <a:rPr dirty="0" sz="750" spc="-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...............................................................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1905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194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2095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51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83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750" spc="-15">
                          <a:latin typeface="Arial"/>
                          <a:cs typeface="Arial"/>
                        </a:rPr>
                        <a:t>Entregas</a:t>
                      </a:r>
                      <a:r>
                        <a:rPr dirty="0" sz="75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5">
                          <a:latin typeface="Arial"/>
                          <a:cs typeface="Arial"/>
                        </a:rPr>
                        <a:t>intracomunitarias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200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2032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37465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dirty="0" sz="750" spc="5">
                          <a:latin typeface="Arial"/>
                          <a:cs typeface="Arial"/>
                        </a:rPr>
                        <a:t>Total</a:t>
                      </a:r>
                      <a:r>
                        <a:rPr dirty="0" sz="7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25">
                          <a:latin typeface="Arial"/>
                          <a:cs typeface="Arial"/>
                        </a:rPr>
                        <a:t>(</a:t>
                      </a:r>
                      <a:r>
                        <a:rPr dirty="0" sz="750" spc="-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172</a:t>
                      </a:r>
                      <a:r>
                        <a:rPr dirty="0" sz="65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+</a:t>
                      </a:r>
                      <a:r>
                        <a:rPr dirty="0" sz="75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194</a:t>
                      </a:r>
                      <a:r>
                        <a:rPr dirty="0" sz="65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25">
                          <a:latin typeface="Arial"/>
                          <a:cs typeface="Arial"/>
                        </a:rPr>
                        <a:t>)</a:t>
                      </a:r>
                      <a:r>
                        <a:rPr dirty="0" sz="750" spc="-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................................................................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18415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205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2032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1333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147,97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0160">
                    <a:lnL w="3175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52882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6" rowSpan="5">
                  <a:txBody>
                    <a:bodyPr/>
                    <a:lstStyle/>
                    <a:p>
                      <a:pPr marL="3683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750" spc="-10">
                          <a:latin typeface="Arial"/>
                          <a:cs typeface="Arial"/>
                        </a:rPr>
                        <a:t>Cuotas </a:t>
                      </a:r>
                      <a:r>
                        <a:rPr dirty="0" sz="750" spc="-40">
                          <a:latin typeface="Arial"/>
                          <a:cs typeface="Arial"/>
                        </a:rPr>
                        <a:t>a 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compensar  de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ejercicios </a:t>
                      </a:r>
                      <a:r>
                        <a:rPr dirty="0" sz="750" spc="-20">
                          <a:latin typeface="Arial"/>
                          <a:cs typeface="Arial"/>
                        </a:rPr>
                        <a:t>anuales</a:t>
                      </a:r>
                      <a:r>
                        <a:rPr dirty="0" sz="75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anteriores........................................................................................................................................................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38735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dirty="0" sz="750">
                          <a:latin typeface="Arial"/>
                          <a:cs typeface="Arial"/>
                        </a:rPr>
                        <a:t>Diferencia </a:t>
                      </a:r>
                      <a:r>
                        <a:rPr dirty="0" sz="750" spc="-25">
                          <a:latin typeface="Arial"/>
                          <a:cs typeface="Arial"/>
                        </a:rPr>
                        <a:t>(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205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210</a:t>
                      </a:r>
                      <a:r>
                        <a:rPr dirty="0" sz="6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)....................................................................................................................................................................................................................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3683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dirty="0" sz="750" spc="-10">
                          <a:latin typeface="Arial"/>
                          <a:cs typeface="Arial"/>
                        </a:rPr>
                        <a:t>Regularización</a:t>
                      </a:r>
                      <a:r>
                        <a:rPr dirty="0" sz="75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75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0">
                          <a:latin typeface="Arial"/>
                          <a:cs typeface="Arial"/>
                        </a:rPr>
                        <a:t>cuotas</a:t>
                      </a:r>
                      <a:r>
                        <a:rPr dirty="0" sz="75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0">
                          <a:latin typeface="Arial"/>
                          <a:cs typeface="Arial"/>
                        </a:rPr>
                        <a:t>(art.80.cinco.5ª</a:t>
                      </a:r>
                      <a:r>
                        <a:rPr dirty="0" sz="75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NFIVA)</a:t>
                      </a:r>
                      <a:r>
                        <a:rPr dirty="0" sz="750" spc="-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...............................................................................................................................................................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3873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dirty="0" sz="750" spc="-15">
                          <a:latin typeface="Arial"/>
                          <a:cs typeface="Arial"/>
                        </a:rPr>
                        <a:t>Ingresos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efectuados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en la </a:t>
                      </a:r>
                      <a:r>
                        <a:rPr dirty="0" sz="750">
                          <a:latin typeface="Arial"/>
                          <a:cs typeface="Arial"/>
                        </a:rPr>
                        <a:t>Diputación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Foral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75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Bizkaia......................................................................................................................................................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3873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dirty="0" sz="750" spc="-10">
                          <a:latin typeface="Arial"/>
                          <a:cs typeface="Arial"/>
                        </a:rPr>
                        <a:t>Devoluciones practicadas </a:t>
                      </a:r>
                      <a:r>
                        <a:rPr dirty="0" sz="750" spc="5">
                          <a:latin typeface="Arial"/>
                          <a:cs typeface="Arial"/>
                        </a:rPr>
                        <a:t>por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la </a:t>
                      </a:r>
                      <a:r>
                        <a:rPr dirty="0" sz="750">
                          <a:latin typeface="Arial"/>
                          <a:cs typeface="Arial"/>
                        </a:rPr>
                        <a:t>Diputación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Foral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75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Bizkaia.........................................................................................................................................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5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5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5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5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5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5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210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1333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119,36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51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6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211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2032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1333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28,61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016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52869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6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240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52882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6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212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13335">
                        <a:lnSpc>
                          <a:spcPts val="955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88,60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52869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6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213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54" name="object 54"/>
          <p:cNvSpPr txBox="1"/>
          <p:nvPr/>
        </p:nvSpPr>
        <p:spPr>
          <a:xfrm>
            <a:off x="3638016" y="1371600"/>
            <a:ext cx="3560445" cy="193675"/>
          </a:xfrm>
          <a:prstGeom prst="rect">
            <a:avLst/>
          </a:prstGeom>
          <a:ln w="3175">
            <a:solidFill>
              <a:srgbClr val="0000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 marL="77470">
              <a:lnSpc>
                <a:spcPts val="1200"/>
              </a:lnSpc>
              <a:tabLst>
                <a:tab pos="2824480" algn="l"/>
              </a:tabLst>
            </a:pPr>
            <a:r>
              <a:rPr dirty="0" baseline="2525" sz="1650" spc="-30">
                <a:latin typeface="Arial"/>
                <a:cs typeface="Arial"/>
              </a:rPr>
              <a:t>N.º</a:t>
            </a:r>
            <a:r>
              <a:rPr dirty="0" baseline="2525" sz="1650" spc="-142">
                <a:latin typeface="Arial"/>
                <a:cs typeface="Arial"/>
              </a:rPr>
              <a:t> </a:t>
            </a:r>
            <a:r>
              <a:rPr dirty="0" baseline="2525" sz="1650" spc="-30">
                <a:latin typeface="Arial"/>
                <a:cs typeface="Arial"/>
              </a:rPr>
              <a:t>de</a:t>
            </a:r>
            <a:r>
              <a:rPr dirty="0" baseline="2525" sz="1650" spc="-104">
                <a:latin typeface="Arial"/>
                <a:cs typeface="Arial"/>
              </a:rPr>
              <a:t> </a:t>
            </a:r>
            <a:r>
              <a:rPr dirty="0" baseline="2525" sz="1650">
                <a:latin typeface="Arial"/>
                <a:cs typeface="Arial"/>
              </a:rPr>
              <a:t>liquidación	</a:t>
            </a:r>
            <a:r>
              <a:rPr dirty="0" sz="800">
                <a:latin typeface="Arial"/>
                <a:cs typeface="Arial"/>
              </a:rPr>
              <a:t>W50230741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359994" y="5257355"/>
          <a:ext cx="6840220" cy="20605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2400"/>
                <a:gridCol w="1391285"/>
                <a:gridCol w="180340"/>
                <a:gridCol w="1584325"/>
                <a:gridCol w="180339"/>
                <a:gridCol w="1584325"/>
                <a:gridCol w="180339"/>
                <a:gridCol w="1584325"/>
              </a:tblGrid>
              <a:tr h="228600">
                <a:tc gridSpan="8">
                  <a:txBody>
                    <a:bodyPr/>
                    <a:lstStyle/>
                    <a:p>
                      <a:pPr algn="ctr" marR="127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dirty="0" sz="850" spc="5">
                          <a:latin typeface="Arial"/>
                          <a:cs typeface="Arial"/>
                        </a:rPr>
                        <a:t>Actividades</a:t>
                      </a:r>
                      <a:r>
                        <a:rPr dirty="0" sz="85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50" spc="-15">
                          <a:latin typeface="Arial"/>
                          <a:cs typeface="Arial"/>
                        </a:rPr>
                        <a:t>agrícolas,</a:t>
                      </a:r>
                      <a:r>
                        <a:rPr dirty="0" sz="85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50" spc="-15">
                          <a:latin typeface="Arial"/>
                          <a:cs typeface="Arial"/>
                        </a:rPr>
                        <a:t>ganaderas</a:t>
                      </a:r>
                      <a:r>
                        <a:rPr dirty="0" sz="85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50" spc="10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85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50" spc="5">
                          <a:latin typeface="Arial"/>
                          <a:cs typeface="Arial"/>
                        </a:rPr>
                        <a:t>forestales</a:t>
                      </a:r>
                      <a:r>
                        <a:rPr dirty="0" sz="85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50" spc="-5">
                          <a:latin typeface="Arial"/>
                          <a:cs typeface="Arial"/>
                        </a:rPr>
                        <a:t>en</a:t>
                      </a:r>
                      <a:r>
                        <a:rPr dirty="0" sz="85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50">
                          <a:latin typeface="Arial"/>
                          <a:cs typeface="Arial"/>
                        </a:rPr>
                        <a:t>régimen</a:t>
                      </a:r>
                      <a:r>
                        <a:rPr dirty="0" sz="85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50" spc="5">
                          <a:latin typeface="Arial"/>
                          <a:cs typeface="Arial"/>
                        </a:rPr>
                        <a:t>simplificado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B="0" marT="3746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304800">
                <a:tc gridSpan="2">
                  <a:txBody>
                    <a:bodyPr/>
                    <a:lstStyle/>
                    <a:p>
                      <a:pPr marL="39370" marR="417830" indent="-1905">
                        <a:lnSpc>
                          <a:spcPct val="113199"/>
                        </a:lnSpc>
                        <a:spcBef>
                          <a:spcPts val="165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Epígrafe IAE </a:t>
                      </a:r>
                      <a:r>
                        <a:rPr dirty="0" sz="700" spc="5">
                          <a:latin typeface="Arial"/>
                          <a:cs typeface="Arial"/>
                        </a:rPr>
                        <a:t>/ Código  </a:t>
                      </a:r>
                      <a:r>
                        <a:rPr dirty="0" sz="700" spc="10">
                          <a:latin typeface="Arial"/>
                          <a:cs typeface="Arial"/>
                        </a:rPr>
                        <a:t>Descripción</a:t>
                      </a:r>
                      <a:r>
                        <a:rPr dirty="0" sz="7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7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la</a:t>
                      </a:r>
                      <a:r>
                        <a:rPr dirty="0" sz="7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10">
                          <a:latin typeface="Arial"/>
                          <a:cs typeface="Arial"/>
                        </a:rPr>
                        <a:t>actividad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2095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120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130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140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4800">
                <a:tc rowSpan="5">
                  <a:txBody>
                    <a:bodyPr/>
                    <a:lstStyle/>
                    <a:p>
                      <a:pPr marL="177800">
                        <a:lnSpc>
                          <a:spcPts val="965"/>
                        </a:lnSpc>
                      </a:pPr>
                      <a:r>
                        <a:rPr dirty="0" sz="900" spc="-10">
                          <a:latin typeface="Arial"/>
                          <a:cs typeface="Arial"/>
                        </a:rPr>
                        <a:t>Operaciones</a:t>
                      </a:r>
                      <a:r>
                        <a:rPr dirty="0" sz="900" spc="-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00" spc="5">
                          <a:latin typeface="Arial"/>
                          <a:cs typeface="Arial"/>
                        </a:rPr>
                        <a:t>corrientes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36830">
                        <a:lnSpc>
                          <a:spcPct val="100000"/>
                        </a:lnSpc>
                      </a:pPr>
                      <a:r>
                        <a:rPr dirty="0" sz="750" spc="-5">
                          <a:latin typeface="Arial"/>
                          <a:cs typeface="Arial"/>
                        </a:rPr>
                        <a:t>Volumen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750" spc="-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ingresos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121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131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141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48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38735">
                        <a:lnSpc>
                          <a:spcPct val="100000"/>
                        </a:lnSpc>
                      </a:pPr>
                      <a:r>
                        <a:rPr dirty="0" sz="750" spc="-5">
                          <a:latin typeface="Arial"/>
                          <a:cs typeface="Arial"/>
                        </a:rPr>
                        <a:t>Índice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750" spc="-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>
                          <a:latin typeface="Arial"/>
                          <a:cs typeface="Arial"/>
                        </a:rPr>
                        <a:t>cuota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571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122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132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142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48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36830">
                        <a:lnSpc>
                          <a:spcPct val="100000"/>
                        </a:lnSpc>
                      </a:pPr>
                      <a:r>
                        <a:rPr dirty="0" sz="750">
                          <a:latin typeface="Arial"/>
                          <a:cs typeface="Arial"/>
                        </a:rPr>
                        <a:t>Cuota</a:t>
                      </a:r>
                      <a:r>
                        <a:rPr dirty="0" sz="75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20">
                          <a:latin typeface="Arial"/>
                          <a:cs typeface="Arial"/>
                        </a:rPr>
                        <a:t>devengada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123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133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143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48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36830">
                        <a:lnSpc>
                          <a:spcPct val="100000"/>
                        </a:lnSpc>
                      </a:pPr>
                      <a:r>
                        <a:rPr dirty="0" sz="750">
                          <a:latin typeface="Arial"/>
                          <a:cs typeface="Arial"/>
                        </a:rPr>
                        <a:t>Cuota</a:t>
                      </a:r>
                      <a:r>
                        <a:rPr dirty="0" sz="75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soportada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124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134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144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48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3683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750">
                          <a:latin typeface="Arial"/>
                          <a:cs typeface="Arial"/>
                        </a:rPr>
                        <a:t>Cuota</a:t>
                      </a:r>
                      <a:r>
                        <a:rPr dirty="0" sz="75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>
                          <a:latin typeface="Arial"/>
                          <a:cs typeface="Arial"/>
                        </a:rPr>
                        <a:t>deriv.</a:t>
                      </a:r>
                      <a:r>
                        <a:rPr dirty="0" sz="7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del</a:t>
                      </a:r>
                      <a:r>
                        <a:rPr dirty="0" sz="75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0">
                          <a:latin typeface="Arial"/>
                          <a:cs typeface="Arial"/>
                        </a:rPr>
                        <a:t>régimen</a:t>
                      </a:r>
                      <a:r>
                        <a:rPr dirty="0" sz="75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simpl.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125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135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145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367798" y="227835"/>
            <a:ext cx="299235" cy="46680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824966" y="402132"/>
          <a:ext cx="6375400" cy="3079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50950"/>
                <a:gridCol w="4077970"/>
                <a:gridCol w="1040764"/>
              </a:tblGrid>
              <a:tr h="304800">
                <a:tc>
                  <a:txBody>
                    <a:bodyPr/>
                    <a:lstStyle/>
                    <a:p>
                      <a:pPr marL="27305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650" spc="-5">
                          <a:latin typeface="Arial"/>
                          <a:cs typeface="Arial"/>
                        </a:rPr>
                        <a:t>NIF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marL="31115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dirty="0" sz="1000">
                          <a:latin typeface="Arial"/>
                          <a:cs typeface="Arial"/>
                        </a:rPr>
                        <a:t>78880661E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830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dirty="0" sz="650" spc="-5">
                          <a:latin typeface="Arial"/>
                          <a:cs typeface="Arial"/>
                        </a:rPr>
                        <a:t>Apellidos</a:t>
                      </a:r>
                      <a:r>
                        <a:rPr dirty="0" sz="6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y</a:t>
                      </a:r>
                      <a:r>
                        <a:rPr dirty="0" sz="6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nombre</a:t>
                      </a:r>
                      <a:r>
                        <a:rPr dirty="0" sz="6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5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65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10">
                          <a:latin typeface="Arial"/>
                          <a:cs typeface="Arial"/>
                        </a:rPr>
                        <a:t>razón</a:t>
                      </a:r>
                      <a:r>
                        <a:rPr dirty="0" sz="6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15">
                          <a:latin typeface="Arial"/>
                          <a:cs typeface="Arial"/>
                        </a:rPr>
                        <a:t>social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marL="31750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000">
                          <a:latin typeface="Arial"/>
                          <a:cs typeface="Arial"/>
                        </a:rPr>
                        <a:t>AGUILAR ROJAS</a:t>
                      </a:r>
                      <a:r>
                        <a:rPr dirty="0" sz="10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latin typeface="Arial"/>
                          <a:cs typeface="Arial"/>
                        </a:rPr>
                        <a:t>SERGIO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2258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1200" spc="-65">
                          <a:latin typeface="Arial"/>
                          <a:cs typeface="Arial"/>
                        </a:rPr>
                        <a:t>Pág.</a:t>
                      </a:r>
                      <a:r>
                        <a:rPr dirty="0" sz="1200" spc="-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2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393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7" name="object 7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635" rIns="0" bIns="0" rtlCol="0" vert="horz">
            <a:spAutoFit/>
          </a:bodyPr>
          <a:lstStyle/>
          <a:p>
            <a:pPr marL="12700">
              <a:lnSpc>
                <a:spcPts val="1165"/>
              </a:lnSpc>
              <a:spcBef>
                <a:spcPts val="5"/>
              </a:spcBef>
            </a:pPr>
            <a:r>
              <a:rPr dirty="0" spc="-5"/>
              <a:t>BFA</a:t>
            </a:r>
            <a:r>
              <a:rPr dirty="0" spc="-45"/>
              <a:t> </a:t>
            </a:r>
            <a:r>
              <a:rPr dirty="0" spc="-5"/>
              <a:t>ETIBTU7Q9</a:t>
            </a:r>
          </a:p>
          <a:p>
            <a:pPr marL="286385">
              <a:lnSpc>
                <a:spcPts val="925"/>
              </a:lnSpc>
            </a:pPr>
            <a:r>
              <a:rPr dirty="0" sz="800" b="0">
                <a:latin typeface="Arial"/>
                <a:cs typeface="Arial"/>
              </a:rPr>
              <a:t>OV1.0.2</a:t>
            </a:r>
            <a:r>
              <a:rPr dirty="0" sz="800" spc="-75" b="0">
                <a:latin typeface="Arial"/>
                <a:cs typeface="Arial"/>
              </a:rPr>
              <a:t> </a:t>
            </a:r>
            <a:r>
              <a:rPr dirty="0" sz="800" spc="-5" b="0">
                <a:latin typeface="Arial"/>
                <a:cs typeface="Arial"/>
              </a:rPr>
              <a:t>1-2016</a:t>
            </a:r>
            <a:endParaRPr sz="80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dt" idx="6" sz="half"/>
          </p:nvPr>
        </p:nvSpPr>
        <p:spPr>
          <a:prstGeom prst="rect"/>
        </p:spPr>
        <p:txBody>
          <a:bodyPr wrap="square" lIns="0" tIns="31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dirty="0" spc="-10"/>
              <a:t>Presentación</a:t>
            </a:r>
            <a:r>
              <a:rPr dirty="0" spc="-35"/>
              <a:t> </a:t>
            </a:r>
            <a:r>
              <a:rPr dirty="0" spc="-5"/>
              <a:t>telemática</a:t>
            </a: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356539" y="804481"/>
          <a:ext cx="6845300" cy="43897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3670"/>
                <a:gridCol w="1284605"/>
                <a:gridCol w="179705"/>
                <a:gridCol w="718819"/>
                <a:gridCol w="180339"/>
                <a:gridCol w="179705"/>
                <a:gridCol w="726440"/>
                <a:gridCol w="188595"/>
                <a:gridCol w="165100"/>
                <a:gridCol w="718820"/>
                <a:gridCol w="181610"/>
                <a:gridCol w="180339"/>
                <a:gridCol w="273685"/>
                <a:gridCol w="190500"/>
                <a:gridCol w="256539"/>
                <a:gridCol w="179070"/>
                <a:gridCol w="179704"/>
                <a:gridCol w="721360"/>
                <a:gridCol w="178434"/>
              </a:tblGrid>
              <a:tr h="228600">
                <a:tc gridSpan="19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850" spc="-15">
                          <a:latin typeface="Arial"/>
                          <a:cs typeface="Arial"/>
                        </a:rPr>
                        <a:t>Exclusivamente</a:t>
                      </a:r>
                      <a:r>
                        <a:rPr dirty="0" sz="85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50" spc="-15">
                          <a:latin typeface="Arial"/>
                          <a:cs typeface="Arial"/>
                        </a:rPr>
                        <a:t>para</a:t>
                      </a:r>
                      <a:r>
                        <a:rPr dirty="0" sz="85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50" spc="-10">
                          <a:latin typeface="Arial"/>
                          <a:cs typeface="Arial"/>
                        </a:rPr>
                        <a:t>sujetos</a:t>
                      </a:r>
                      <a:r>
                        <a:rPr dirty="0" sz="85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50" spc="-25">
                          <a:latin typeface="Arial"/>
                          <a:cs typeface="Arial"/>
                        </a:rPr>
                        <a:t>pasivos</a:t>
                      </a:r>
                      <a:r>
                        <a:rPr dirty="0" sz="85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50" spc="-25">
                          <a:latin typeface="Arial"/>
                          <a:cs typeface="Arial"/>
                        </a:rPr>
                        <a:t>acogidos</a:t>
                      </a:r>
                      <a:r>
                        <a:rPr dirty="0" sz="85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50" spc="-20">
                          <a:latin typeface="Arial"/>
                          <a:cs typeface="Arial"/>
                        </a:rPr>
                        <a:t>al</a:t>
                      </a:r>
                      <a:r>
                        <a:rPr dirty="0" sz="85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50" spc="-15">
                          <a:latin typeface="Arial"/>
                          <a:cs typeface="Arial"/>
                        </a:rPr>
                        <a:t>régimen</a:t>
                      </a:r>
                      <a:r>
                        <a:rPr dirty="0" sz="85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50" spc="-25">
                          <a:latin typeface="Arial"/>
                          <a:cs typeface="Arial"/>
                        </a:rPr>
                        <a:t>especial</a:t>
                      </a:r>
                      <a:r>
                        <a:rPr dirty="0" sz="8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50" spc="-10">
                          <a:latin typeface="Arial"/>
                          <a:cs typeface="Arial"/>
                        </a:rPr>
                        <a:t>del</a:t>
                      </a:r>
                      <a:r>
                        <a:rPr dirty="0" sz="85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50" spc="15">
                          <a:latin typeface="Arial"/>
                          <a:cs typeface="Arial"/>
                        </a:rPr>
                        <a:t>criterio</a:t>
                      </a:r>
                      <a:r>
                        <a:rPr dirty="0" sz="85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50" spc="-20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5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50" spc="-30">
                          <a:latin typeface="Arial"/>
                          <a:cs typeface="Arial"/>
                        </a:rPr>
                        <a:t>caja</a:t>
                      </a:r>
                      <a:r>
                        <a:rPr dirty="0" sz="85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50" spc="-5">
                          <a:latin typeface="Arial"/>
                          <a:cs typeface="Arial"/>
                        </a:rPr>
                        <a:t>y</a:t>
                      </a:r>
                      <a:r>
                        <a:rPr dirty="0" sz="85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50" spc="-15">
                          <a:latin typeface="Arial"/>
                          <a:cs typeface="Arial"/>
                        </a:rPr>
                        <a:t>para</a:t>
                      </a:r>
                      <a:r>
                        <a:rPr dirty="0" sz="85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50" spc="-5">
                          <a:latin typeface="Arial"/>
                          <a:cs typeface="Arial"/>
                        </a:rPr>
                        <a:t>destinatarios/as</a:t>
                      </a:r>
                      <a:r>
                        <a:rPr dirty="0" sz="85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50" spc="-20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5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50" spc="-20">
                          <a:latin typeface="Arial"/>
                          <a:cs typeface="Arial"/>
                        </a:rPr>
                        <a:t>operaciones</a:t>
                      </a:r>
                      <a:r>
                        <a:rPr dirty="0" sz="85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50" spc="-20">
                          <a:latin typeface="Arial"/>
                          <a:cs typeface="Arial"/>
                        </a:rPr>
                        <a:t>afectadas</a:t>
                      </a:r>
                      <a:r>
                        <a:rPr dirty="0" sz="85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50">
                          <a:latin typeface="Arial"/>
                          <a:cs typeface="Arial"/>
                        </a:rPr>
                        <a:t>por</a:t>
                      </a:r>
                      <a:r>
                        <a:rPr dirty="0" sz="85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50" spc="-15">
                          <a:latin typeface="Arial"/>
                          <a:cs typeface="Arial"/>
                        </a:rPr>
                        <a:t>el</a:t>
                      </a:r>
                      <a:r>
                        <a:rPr dirty="0" sz="8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50" spc="-20">
                          <a:latin typeface="Arial"/>
                          <a:cs typeface="Arial"/>
                        </a:rPr>
                        <a:t>mismo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B="0" marT="40640">
                    <a:lnL w="952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01600">
                <a:tc gridSpan="19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52400">
                <a:tc gridSpan="7" rowSpan="4">
                  <a:txBody>
                    <a:bodyPr/>
                    <a:lstStyle/>
                    <a:p>
                      <a:pPr marL="78105">
                        <a:lnSpc>
                          <a:spcPts val="610"/>
                        </a:lnSpc>
                      </a:pPr>
                      <a:r>
                        <a:rPr dirty="0" sz="700" spc="5">
                          <a:latin typeface="Arial"/>
                          <a:cs typeface="Arial"/>
                        </a:rPr>
                        <a:t>Importes</a:t>
                      </a:r>
                      <a:r>
                        <a:rPr dirty="0" sz="7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10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7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las</a:t>
                      </a:r>
                      <a:r>
                        <a:rPr dirty="0" sz="7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entregas</a:t>
                      </a:r>
                      <a:r>
                        <a:rPr dirty="0" sz="7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10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7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10">
                          <a:latin typeface="Arial"/>
                          <a:cs typeface="Arial"/>
                        </a:rPr>
                        <a:t>bienes</a:t>
                      </a:r>
                      <a:r>
                        <a:rPr dirty="0" sz="7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5">
                          <a:latin typeface="Arial"/>
                          <a:cs typeface="Arial"/>
                        </a:rPr>
                        <a:t>y</a:t>
                      </a:r>
                      <a:r>
                        <a:rPr dirty="0" sz="7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prestaciones</a:t>
                      </a:r>
                      <a:r>
                        <a:rPr dirty="0" sz="7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10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7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servicios</a:t>
                      </a:r>
                      <a:r>
                        <a:rPr dirty="0" sz="7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3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7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las</a:t>
                      </a:r>
                      <a:r>
                        <a:rPr dirty="0" sz="7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que</a:t>
                      </a:r>
                      <a:r>
                        <a:rPr dirty="0" sz="7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habiéndoles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76835" marR="8064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dirty="0" sz="700" spc="-5">
                          <a:latin typeface="Arial"/>
                          <a:cs typeface="Arial"/>
                        </a:rPr>
                        <a:t>sido</a:t>
                      </a:r>
                      <a:r>
                        <a:rPr dirty="0" sz="7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aplicado</a:t>
                      </a:r>
                      <a:r>
                        <a:rPr dirty="0" sz="7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el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régimen</a:t>
                      </a:r>
                      <a:r>
                        <a:rPr dirty="0" sz="7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15">
                          <a:latin typeface="Arial"/>
                          <a:cs typeface="Arial"/>
                        </a:rPr>
                        <a:t>especial</a:t>
                      </a:r>
                      <a:r>
                        <a:rPr dirty="0" sz="7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del</a:t>
                      </a:r>
                      <a:r>
                        <a:rPr dirty="0" sz="7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20">
                          <a:latin typeface="Arial"/>
                          <a:cs typeface="Arial"/>
                        </a:rPr>
                        <a:t>criterio</a:t>
                      </a:r>
                      <a:r>
                        <a:rPr dirty="0" sz="7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10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7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15">
                          <a:latin typeface="Arial"/>
                          <a:cs typeface="Arial"/>
                        </a:rPr>
                        <a:t>caja</a:t>
                      </a:r>
                      <a:r>
                        <a:rPr dirty="0" sz="7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5">
                          <a:latin typeface="Arial"/>
                          <a:cs typeface="Arial"/>
                        </a:rPr>
                        <a:t>hubieran</a:t>
                      </a:r>
                      <a:r>
                        <a:rPr dirty="0" sz="7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resultado</a:t>
                      </a:r>
                      <a:r>
                        <a:rPr dirty="0" sz="7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15">
                          <a:latin typeface="Arial"/>
                          <a:cs typeface="Arial"/>
                        </a:rPr>
                        <a:t>devengadas  </a:t>
                      </a:r>
                      <a:r>
                        <a:rPr dirty="0" sz="700" spc="5">
                          <a:latin typeface="Arial"/>
                          <a:cs typeface="Arial"/>
                        </a:rPr>
                        <a:t>conforme</a:t>
                      </a:r>
                      <a:r>
                        <a:rPr dirty="0" sz="7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3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7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10">
                          <a:latin typeface="Arial"/>
                          <a:cs typeface="Arial"/>
                        </a:rPr>
                        <a:t>la</a:t>
                      </a:r>
                      <a:r>
                        <a:rPr dirty="0" sz="7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10">
                          <a:latin typeface="Arial"/>
                          <a:cs typeface="Arial"/>
                        </a:rPr>
                        <a:t>regla</a:t>
                      </a:r>
                      <a:r>
                        <a:rPr dirty="0" sz="7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general</a:t>
                      </a:r>
                      <a:r>
                        <a:rPr dirty="0" sz="7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10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7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10">
                          <a:latin typeface="Arial"/>
                          <a:cs typeface="Arial"/>
                        </a:rPr>
                        <a:t>devengo</a:t>
                      </a:r>
                      <a:r>
                        <a:rPr dirty="0" sz="7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contenida</a:t>
                      </a:r>
                      <a:r>
                        <a:rPr dirty="0" sz="7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10">
                          <a:latin typeface="Arial"/>
                          <a:cs typeface="Arial"/>
                        </a:rPr>
                        <a:t>en</a:t>
                      </a:r>
                      <a:r>
                        <a:rPr dirty="0" sz="7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el</a:t>
                      </a:r>
                      <a:r>
                        <a:rPr dirty="0" sz="7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10">
                          <a:latin typeface="Arial"/>
                          <a:cs typeface="Arial"/>
                        </a:rPr>
                        <a:t>artículo</a:t>
                      </a:r>
                      <a:r>
                        <a:rPr dirty="0" sz="7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5">
                          <a:latin typeface="Arial"/>
                          <a:cs typeface="Arial"/>
                        </a:rPr>
                        <a:t>75</a:t>
                      </a:r>
                      <a:r>
                        <a:rPr dirty="0" sz="7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5">
                          <a:latin typeface="Arial"/>
                          <a:cs typeface="Arial"/>
                        </a:rPr>
                        <a:t>NFIVA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80010" marR="86995" indent="-1905">
                        <a:lnSpc>
                          <a:spcPct val="101400"/>
                        </a:lnSpc>
                        <a:spcBef>
                          <a:spcPts val="560"/>
                        </a:spcBef>
                      </a:pPr>
                      <a:r>
                        <a:rPr dirty="0" sz="700" spc="5">
                          <a:latin typeface="Arial"/>
                          <a:cs typeface="Arial"/>
                        </a:rPr>
                        <a:t>Importes</a:t>
                      </a:r>
                      <a:r>
                        <a:rPr dirty="0" sz="7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10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7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las</a:t>
                      </a:r>
                      <a:r>
                        <a:rPr dirty="0" sz="7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adquisiciones</a:t>
                      </a:r>
                      <a:r>
                        <a:rPr dirty="0" sz="7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10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7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10">
                          <a:latin typeface="Arial"/>
                          <a:cs typeface="Arial"/>
                        </a:rPr>
                        <a:t>bienes</a:t>
                      </a:r>
                      <a:r>
                        <a:rPr dirty="0" sz="7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5">
                          <a:latin typeface="Arial"/>
                          <a:cs typeface="Arial"/>
                        </a:rPr>
                        <a:t>y</a:t>
                      </a:r>
                      <a:r>
                        <a:rPr dirty="0" sz="7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servicios</a:t>
                      </a:r>
                      <a:r>
                        <a:rPr dirty="0" sz="7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3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7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20">
                          <a:latin typeface="Arial"/>
                          <a:cs typeface="Arial"/>
                        </a:rPr>
                        <a:t>las</a:t>
                      </a:r>
                      <a:r>
                        <a:rPr dirty="0" sz="7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que</a:t>
                      </a:r>
                      <a:r>
                        <a:rPr dirty="0" sz="7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30">
                          <a:latin typeface="Arial"/>
                          <a:cs typeface="Arial"/>
                        </a:rPr>
                        <a:t>sea</a:t>
                      </a:r>
                      <a:r>
                        <a:rPr dirty="0" sz="7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aplicable</a:t>
                      </a:r>
                      <a:r>
                        <a:rPr dirty="0" sz="7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5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7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afecte</a:t>
                      </a:r>
                      <a:r>
                        <a:rPr dirty="0" sz="7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el  régimen</a:t>
                      </a:r>
                      <a:r>
                        <a:rPr dirty="0" sz="7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15">
                          <a:latin typeface="Arial"/>
                          <a:cs typeface="Arial"/>
                        </a:rPr>
                        <a:t>especial</a:t>
                      </a:r>
                      <a:r>
                        <a:rPr dirty="0" sz="7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del</a:t>
                      </a:r>
                      <a:r>
                        <a:rPr dirty="0" sz="7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20">
                          <a:latin typeface="Arial"/>
                          <a:cs typeface="Arial"/>
                        </a:rPr>
                        <a:t>criterio</a:t>
                      </a:r>
                      <a:r>
                        <a:rPr dirty="0" sz="7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10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7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-15">
                          <a:latin typeface="Arial"/>
                          <a:cs typeface="Arial"/>
                        </a:rPr>
                        <a:t>caja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</a:tcPr>
                </a:tc>
                <a:tc rowSpan="4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4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4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4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4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4"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6">
                  <a:txBody>
                    <a:bodyPr/>
                    <a:lstStyle/>
                    <a:p>
                      <a:pPr algn="ctr" marL="4445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dirty="0" sz="650" spc="-30">
                          <a:latin typeface="Arial"/>
                          <a:cs typeface="Arial"/>
                        </a:rPr>
                        <a:t>Base</a:t>
                      </a:r>
                      <a:r>
                        <a:rPr dirty="0" sz="6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imponible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6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dirty="0" sz="650">
                          <a:latin typeface="Arial"/>
                          <a:cs typeface="Arial"/>
                        </a:rPr>
                        <a:t>Cuota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52400">
                <a:tc gridSpan="7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</a:tcPr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L="11430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250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95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251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95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52400">
                <a:tc gridSpan="7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</a:tcPr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6">
                  <a:txBody>
                    <a:bodyPr/>
                    <a:lstStyle/>
                    <a:p>
                      <a:pPr algn="ctr" marL="4445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650" spc="-30">
                          <a:latin typeface="Arial"/>
                          <a:cs typeface="Arial"/>
                        </a:rPr>
                        <a:t>Base</a:t>
                      </a:r>
                      <a:r>
                        <a:rPr dirty="0" sz="6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imponible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95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6">
                  <a:txBody>
                    <a:bodyPr/>
                    <a:lstStyle/>
                    <a:p>
                      <a:pPr marL="550545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650">
                          <a:latin typeface="Arial"/>
                          <a:cs typeface="Arial"/>
                        </a:rPr>
                        <a:t>Cuota</a:t>
                      </a:r>
                      <a:r>
                        <a:rPr dirty="0" sz="65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5">
                          <a:latin typeface="Arial"/>
                          <a:cs typeface="Arial"/>
                        </a:rPr>
                        <a:t>soportada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95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52400">
                <a:tc gridSpan="7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</a:tcPr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L="10795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252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253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01600">
                <a:tc gridSpan="19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8014">
                <a:tc gridSpan="19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27260">
                <a:tc gridSpan="19">
                  <a:txBody>
                    <a:bodyPr/>
                    <a:lstStyle/>
                    <a:p>
                      <a:pPr algn="ctr" marL="11430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dirty="0" sz="900" spc="-5">
                          <a:latin typeface="Arial"/>
                          <a:cs typeface="Arial"/>
                        </a:rPr>
                        <a:t>Actividades</a:t>
                      </a:r>
                      <a:r>
                        <a:rPr dirty="0" sz="9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00" spc="-15">
                          <a:latin typeface="Arial"/>
                          <a:cs typeface="Arial"/>
                        </a:rPr>
                        <a:t>en</a:t>
                      </a:r>
                      <a:r>
                        <a:rPr dirty="0" sz="9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00" spc="-10">
                          <a:latin typeface="Arial"/>
                          <a:cs typeface="Arial"/>
                        </a:rPr>
                        <a:t>régimen</a:t>
                      </a:r>
                      <a:r>
                        <a:rPr dirty="0" sz="9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00">
                          <a:latin typeface="Arial"/>
                          <a:cs typeface="Arial"/>
                        </a:rPr>
                        <a:t>simplificado</a:t>
                      </a:r>
                      <a:r>
                        <a:rPr dirty="0" sz="900" spc="-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00" spc="-10">
                          <a:latin typeface="Arial"/>
                          <a:cs typeface="Arial"/>
                        </a:rPr>
                        <a:t>(excepto</a:t>
                      </a:r>
                      <a:r>
                        <a:rPr dirty="0" sz="900" spc="-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00" spc="-25">
                          <a:latin typeface="Arial"/>
                          <a:cs typeface="Arial"/>
                        </a:rPr>
                        <a:t>agrícolas,</a:t>
                      </a:r>
                      <a:r>
                        <a:rPr dirty="0" sz="9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00" spc="-25">
                          <a:latin typeface="Arial"/>
                          <a:cs typeface="Arial"/>
                        </a:rPr>
                        <a:t>ganaderas</a:t>
                      </a:r>
                      <a:r>
                        <a:rPr dirty="0" sz="900" spc="-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00" spc="-5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9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00" spc="-10">
                          <a:latin typeface="Arial"/>
                          <a:cs typeface="Arial"/>
                        </a:rPr>
                        <a:t>forestales)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B="0" marT="27305">
                    <a:lnL w="952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53924">
                <a:tc gridSpan="2">
                  <a:txBody>
                    <a:bodyPr/>
                    <a:lstStyle/>
                    <a:p>
                      <a:pPr marL="39370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Epígrafe IAE </a:t>
                      </a:r>
                      <a:r>
                        <a:rPr dirty="0" sz="700" spc="5">
                          <a:latin typeface="Arial"/>
                          <a:cs typeface="Arial"/>
                        </a:rPr>
                        <a:t>/</a:t>
                      </a:r>
                      <a:r>
                        <a:rPr dirty="0" sz="700" spc="-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5">
                          <a:latin typeface="Arial"/>
                          <a:cs typeface="Arial"/>
                        </a:rPr>
                        <a:t>Código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2032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10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59182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72120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71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30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35560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50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70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90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52400">
                <a:tc rowSpan="7">
                  <a:txBody>
                    <a:bodyPr/>
                    <a:lstStyle/>
                    <a:p>
                      <a:pPr marL="48260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dirty="0" sz="700">
                          <a:latin typeface="Arial"/>
                          <a:cs typeface="Arial"/>
                        </a:rPr>
                        <a:t>N.</a:t>
                      </a:r>
                      <a:r>
                        <a:rPr dirty="0" baseline="39682" sz="525">
                          <a:latin typeface="Arial"/>
                          <a:cs typeface="Arial"/>
                        </a:rPr>
                        <a:t>o </a:t>
                      </a:r>
                      <a:r>
                        <a:rPr dirty="0" sz="700" spc="-5">
                          <a:latin typeface="Arial"/>
                          <a:cs typeface="Arial"/>
                        </a:rPr>
                        <a:t>unidades de</a:t>
                      </a:r>
                      <a:r>
                        <a:rPr dirty="0" sz="700" spc="-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 spc="5">
                          <a:latin typeface="Arial"/>
                          <a:cs typeface="Arial"/>
                        </a:rPr>
                        <a:t>módulos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2032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275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750" spc="5">
                          <a:latin typeface="Arial"/>
                          <a:cs typeface="Arial"/>
                        </a:rPr>
                        <a:t>Módulo</a:t>
                      </a:r>
                      <a:r>
                        <a:rPr dirty="0" sz="7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>
                          <a:latin typeface="Arial"/>
                          <a:cs typeface="Arial"/>
                        </a:rPr>
                        <a:t>1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12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marR="17145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0,94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079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32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35560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52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72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92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524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2032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275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750" spc="5">
                          <a:latin typeface="Arial"/>
                          <a:cs typeface="Arial"/>
                        </a:rPr>
                        <a:t>Módulo</a:t>
                      </a:r>
                      <a:r>
                        <a:rPr dirty="0" sz="7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>
                          <a:latin typeface="Arial"/>
                          <a:cs typeface="Arial"/>
                        </a:rPr>
                        <a:t>2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13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marR="1714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71,80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016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33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35560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53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73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93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524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2032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275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750" spc="5">
                          <a:latin typeface="Arial"/>
                          <a:cs typeface="Arial"/>
                        </a:rPr>
                        <a:t>Módulo</a:t>
                      </a:r>
                      <a:r>
                        <a:rPr dirty="0" sz="7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>
                          <a:latin typeface="Arial"/>
                          <a:cs typeface="Arial"/>
                        </a:rPr>
                        <a:t>3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14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34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35560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54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74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94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524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2032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275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750" spc="5">
                          <a:latin typeface="Arial"/>
                          <a:cs typeface="Arial"/>
                        </a:rPr>
                        <a:t>Módulo</a:t>
                      </a:r>
                      <a:r>
                        <a:rPr dirty="0" sz="7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>
                          <a:latin typeface="Arial"/>
                          <a:cs typeface="Arial"/>
                        </a:rPr>
                        <a:t>4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15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35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35560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55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75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95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524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2032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275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750" spc="5">
                          <a:latin typeface="Arial"/>
                          <a:cs typeface="Arial"/>
                        </a:rPr>
                        <a:t>Módulo</a:t>
                      </a:r>
                      <a:r>
                        <a:rPr dirty="0" sz="7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>
                          <a:latin typeface="Arial"/>
                          <a:cs typeface="Arial"/>
                        </a:rPr>
                        <a:t>5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16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36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35560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56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76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96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524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2032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275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750" spc="5">
                          <a:latin typeface="Arial"/>
                          <a:cs typeface="Arial"/>
                        </a:rPr>
                        <a:t>Módulo</a:t>
                      </a:r>
                      <a:r>
                        <a:rPr dirty="0" sz="7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>
                          <a:latin typeface="Arial"/>
                          <a:cs typeface="Arial"/>
                        </a:rPr>
                        <a:t>6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17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37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35560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57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77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97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524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2032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275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750" spc="5">
                          <a:latin typeface="Arial"/>
                          <a:cs typeface="Arial"/>
                        </a:rPr>
                        <a:t>Módulo</a:t>
                      </a:r>
                      <a:r>
                        <a:rPr dirty="0" sz="7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>
                          <a:latin typeface="Arial"/>
                          <a:cs typeface="Arial"/>
                        </a:rPr>
                        <a:t>7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18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38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35560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58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78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98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52400">
                <a:tc gridSpan="2">
                  <a:txBody>
                    <a:bodyPr/>
                    <a:lstStyle/>
                    <a:p>
                      <a:pPr marL="4064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dirty="0" sz="700" spc="10">
                          <a:latin typeface="Arial"/>
                          <a:cs typeface="Arial"/>
                        </a:rPr>
                        <a:t>Índice </a:t>
                      </a:r>
                      <a:r>
                        <a:rPr dirty="0" sz="700" spc="5">
                          <a:latin typeface="Arial"/>
                          <a:cs typeface="Arial"/>
                        </a:rPr>
                        <a:t>actividades</a:t>
                      </a:r>
                      <a:r>
                        <a:rPr dirty="0" sz="700" spc="-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00">
                          <a:latin typeface="Arial"/>
                          <a:cs typeface="Arial"/>
                        </a:rPr>
                        <a:t>de </a:t>
                      </a:r>
                      <a:r>
                        <a:rPr dirty="0" sz="700" spc="10">
                          <a:latin typeface="Arial"/>
                          <a:cs typeface="Arial"/>
                        </a:rPr>
                        <a:t>temporada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B="0" marT="2349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19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marR="17145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143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39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35560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59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79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99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52400">
                <a:tc rowSpan="9">
                  <a:txBody>
                    <a:bodyPr/>
                    <a:lstStyle/>
                    <a:p>
                      <a:pPr marL="101600">
                        <a:lnSpc>
                          <a:spcPts val="1060"/>
                        </a:lnSpc>
                      </a:pPr>
                      <a:r>
                        <a:rPr dirty="0" sz="900" spc="-10">
                          <a:latin typeface="Arial"/>
                          <a:cs typeface="Arial"/>
                        </a:rPr>
                        <a:t>Operaciones</a:t>
                      </a:r>
                      <a:r>
                        <a:rPr dirty="0" sz="900" spc="-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00" spc="5">
                          <a:latin typeface="Arial"/>
                          <a:cs typeface="Arial"/>
                        </a:rPr>
                        <a:t>corrientes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83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750">
                          <a:latin typeface="Arial"/>
                          <a:cs typeface="Arial"/>
                        </a:rPr>
                        <a:t>Cuota</a:t>
                      </a:r>
                      <a:r>
                        <a:rPr dirty="0" sz="75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20">
                          <a:latin typeface="Arial"/>
                          <a:cs typeface="Arial"/>
                        </a:rPr>
                        <a:t>devengada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20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78790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1.479,65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889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40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35560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60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80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100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524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83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750">
                          <a:latin typeface="Arial"/>
                          <a:cs typeface="Arial"/>
                        </a:rPr>
                        <a:t>Cuota</a:t>
                      </a:r>
                      <a:r>
                        <a:rPr dirty="0" sz="75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soportada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21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7879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2.080,29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41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35560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61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81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101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524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830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dirty="0" sz="550" spc="-5">
                          <a:latin typeface="Arial"/>
                          <a:cs typeface="Arial"/>
                        </a:rPr>
                        <a:t>Gasto</a:t>
                      </a:r>
                      <a:r>
                        <a:rPr dirty="0" sz="5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550" spc="10">
                          <a:latin typeface="Arial"/>
                          <a:cs typeface="Arial"/>
                        </a:rPr>
                        <a:t>dificil</a:t>
                      </a:r>
                      <a:r>
                        <a:rPr dirty="0" sz="55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550" spc="5">
                          <a:latin typeface="Arial"/>
                          <a:cs typeface="Arial"/>
                        </a:rPr>
                        <a:t>justif.</a:t>
                      </a:r>
                      <a:r>
                        <a:rPr dirty="0" sz="55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550" spc="-20">
                          <a:latin typeface="Arial"/>
                          <a:cs typeface="Arial"/>
                        </a:rPr>
                        <a:t>1%</a:t>
                      </a:r>
                      <a:r>
                        <a:rPr dirty="0" sz="55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550" spc="5">
                          <a:latin typeface="Arial"/>
                          <a:cs typeface="Arial"/>
                        </a:rPr>
                        <a:t>cuota</a:t>
                      </a:r>
                      <a:r>
                        <a:rPr dirty="0" sz="5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550" spc="-10">
                          <a:latin typeface="Arial"/>
                          <a:cs typeface="Arial"/>
                        </a:rPr>
                        <a:t>devengada</a:t>
                      </a:r>
                      <a:endParaRPr sz="550">
                        <a:latin typeface="Arial"/>
                        <a:cs typeface="Arial"/>
                      </a:endParaRPr>
                    </a:p>
                  </a:txBody>
                  <a:tcPr marL="0" marR="0" marB="0" marT="4635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22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marR="17145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14,80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42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35560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62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82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102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524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83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750" spc="-10">
                          <a:latin typeface="Arial"/>
                          <a:cs typeface="Arial"/>
                        </a:rPr>
                        <a:t>Resultado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23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52959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-615,44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43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35560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63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83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103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52399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36830">
                        <a:lnSpc>
                          <a:spcPct val="100000"/>
                        </a:lnSpc>
                        <a:spcBef>
                          <a:spcPts val="690"/>
                        </a:spcBef>
                      </a:pPr>
                      <a:r>
                        <a:rPr dirty="0" sz="750">
                          <a:latin typeface="Arial"/>
                          <a:cs typeface="Arial"/>
                        </a:rPr>
                        <a:t>Cuota</a:t>
                      </a:r>
                      <a:r>
                        <a:rPr dirty="0" sz="75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0">
                          <a:latin typeface="Arial"/>
                          <a:cs typeface="Arial"/>
                        </a:rPr>
                        <a:t>mínima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8763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24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1959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10,00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17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651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650">
                          <a:latin typeface="Arial"/>
                          <a:cs typeface="Arial"/>
                        </a:rPr>
                        <a:t>%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016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44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R="1270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650">
                          <a:latin typeface="Arial"/>
                          <a:cs typeface="Arial"/>
                        </a:rPr>
                        <a:t>%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016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35560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64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650">
                          <a:latin typeface="Arial"/>
                          <a:cs typeface="Arial"/>
                        </a:rPr>
                        <a:t>%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016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84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650">
                          <a:latin typeface="Arial"/>
                          <a:cs typeface="Arial"/>
                        </a:rPr>
                        <a:t>%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016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104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588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650">
                          <a:latin typeface="Arial"/>
                          <a:cs typeface="Arial"/>
                        </a:rPr>
                        <a:t>%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016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524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8763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25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563245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147,97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45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35560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65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85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105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524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750" spc="10">
                          <a:latin typeface="Arial"/>
                          <a:cs typeface="Arial"/>
                        </a:rPr>
                        <a:t>Importe</a:t>
                      </a:r>
                      <a:r>
                        <a:rPr dirty="0" sz="75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75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0">
                          <a:latin typeface="Arial"/>
                          <a:cs typeface="Arial"/>
                        </a:rPr>
                        <a:t>cuotas</a:t>
                      </a:r>
                      <a:r>
                        <a:rPr dirty="0" sz="75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5">
                          <a:latin typeface="Arial"/>
                          <a:cs typeface="Arial"/>
                        </a:rPr>
                        <a:t>devueltas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26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46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35560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66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86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106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524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83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750" spc="-10">
                          <a:latin typeface="Arial"/>
                          <a:cs typeface="Arial"/>
                        </a:rPr>
                        <a:t>Resultado</a:t>
                      </a:r>
                      <a:r>
                        <a:rPr dirty="0" sz="75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5">
                          <a:latin typeface="Arial"/>
                          <a:cs typeface="Arial"/>
                        </a:rPr>
                        <a:t>por</a:t>
                      </a:r>
                      <a:r>
                        <a:rPr dirty="0" sz="7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>
                          <a:latin typeface="Arial"/>
                          <a:cs typeface="Arial"/>
                        </a:rPr>
                        <a:t>cuota</a:t>
                      </a:r>
                      <a:r>
                        <a:rPr dirty="0" sz="75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0">
                          <a:latin typeface="Arial"/>
                          <a:cs typeface="Arial"/>
                        </a:rPr>
                        <a:t>mínima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27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47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35560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67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87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107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524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830">
                        <a:lnSpc>
                          <a:spcPct val="100000"/>
                        </a:lnSpc>
                        <a:spcBef>
                          <a:spcPts val="219"/>
                        </a:spcBef>
                      </a:pPr>
                      <a:r>
                        <a:rPr dirty="0" sz="650" spc="-5">
                          <a:latin typeface="Arial"/>
                          <a:cs typeface="Arial"/>
                        </a:rPr>
                        <a:t>Cuota</a:t>
                      </a:r>
                      <a:r>
                        <a:rPr dirty="0" sz="65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5">
                          <a:latin typeface="Arial"/>
                          <a:cs typeface="Arial"/>
                        </a:rPr>
                        <a:t>deriv.</a:t>
                      </a:r>
                      <a:r>
                        <a:rPr dirty="0" sz="65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15">
                          <a:latin typeface="Arial"/>
                          <a:cs typeface="Arial"/>
                        </a:rPr>
                        <a:t>régimen</a:t>
                      </a:r>
                      <a:r>
                        <a:rPr dirty="0" sz="65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 spc="-5">
                          <a:latin typeface="Arial"/>
                          <a:cs typeface="Arial"/>
                        </a:rPr>
                        <a:t>simplificado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27939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28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563245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147,97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48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35560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68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88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dirty="0" sz="650" spc="5">
                          <a:latin typeface="Arial"/>
                          <a:cs typeface="Arial"/>
                        </a:rPr>
                        <a:t>108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146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304800">
                <a:tc gridSpan="19">
                  <a:txBody>
                    <a:bodyPr/>
                    <a:lstStyle/>
                    <a:p>
                      <a:pPr algn="ctr" marL="68580">
                        <a:lnSpc>
                          <a:spcPct val="100000"/>
                        </a:lnSpc>
                        <a:spcBef>
                          <a:spcPts val="590"/>
                        </a:spcBef>
                        <a:tabLst>
                          <a:tab pos="1418590" algn="l"/>
                          <a:tab pos="2346960" algn="l"/>
                        </a:tabLst>
                      </a:pPr>
                      <a:r>
                        <a:rPr dirty="0" sz="750" spc="-5">
                          <a:latin typeface="Arial"/>
                          <a:cs typeface="Arial"/>
                        </a:rPr>
                        <a:t>Volumen</a:t>
                      </a:r>
                      <a:r>
                        <a:rPr dirty="0" sz="75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75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750" spc="-15">
                          <a:latin typeface="Arial"/>
                          <a:cs typeface="Arial"/>
                        </a:rPr>
                        <a:t>ingresos	</a:t>
                      </a:r>
                      <a:r>
                        <a:rPr dirty="0" baseline="4273" sz="975">
                          <a:latin typeface="Arial"/>
                          <a:cs typeface="Arial"/>
                        </a:rPr>
                        <a:t>115	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29.675,68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493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359994" y="7381430"/>
          <a:ext cx="6842125" cy="19843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2400"/>
                <a:gridCol w="1113790"/>
                <a:gridCol w="1113790"/>
                <a:gridCol w="1113790"/>
                <a:gridCol w="1113789"/>
                <a:gridCol w="1113789"/>
                <a:gridCol w="1113790"/>
              </a:tblGrid>
              <a:tr h="152400">
                <a:tc rowSpan="3">
                  <a:txBody>
                    <a:bodyPr/>
                    <a:lstStyle/>
                    <a:p>
                      <a:pPr marL="560705">
                        <a:lnSpc>
                          <a:spcPts val="1015"/>
                        </a:lnSpc>
                      </a:pPr>
                      <a:r>
                        <a:rPr dirty="0" sz="850" spc="5">
                          <a:latin typeface="Arial"/>
                          <a:cs typeface="Arial"/>
                        </a:rPr>
                        <a:t>Libros </a:t>
                      </a:r>
                      <a:r>
                        <a:rPr dirty="0" sz="850" spc="-5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850" spc="-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50" spc="5">
                          <a:latin typeface="Arial"/>
                          <a:cs typeface="Arial"/>
                        </a:rPr>
                        <a:t>facturas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marL="1270">
                        <a:lnSpc>
                          <a:spcPts val="1005"/>
                        </a:lnSpc>
                      </a:pPr>
                      <a:r>
                        <a:rPr dirty="0" sz="900" spc="-10">
                          <a:latin typeface="Arial"/>
                          <a:cs typeface="Arial"/>
                        </a:rPr>
                        <a:t>Facturas</a:t>
                      </a:r>
                      <a:r>
                        <a:rPr dirty="0" sz="9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00" spc="-5">
                          <a:latin typeface="Arial"/>
                          <a:cs typeface="Arial"/>
                        </a:rPr>
                        <a:t>emitidas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3">
                  <a:txBody>
                    <a:bodyPr/>
                    <a:lstStyle/>
                    <a:p>
                      <a:pPr algn="ctr" marL="635">
                        <a:lnSpc>
                          <a:spcPts val="1005"/>
                        </a:lnSpc>
                      </a:pPr>
                      <a:r>
                        <a:rPr dirty="0" sz="900" spc="-10">
                          <a:latin typeface="Arial"/>
                          <a:cs typeface="Arial"/>
                        </a:rPr>
                        <a:t>Facturas</a:t>
                      </a:r>
                      <a:r>
                        <a:rPr dirty="0" sz="9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900" spc="-10">
                          <a:latin typeface="Arial"/>
                          <a:cs typeface="Arial"/>
                        </a:rPr>
                        <a:t>recibidas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524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650" spc="-15">
                          <a:latin typeface="Arial"/>
                          <a:cs typeface="Arial"/>
                        </a:rPr>
                        <a:t>Serie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95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8890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650" spc="-15">
                          <a:latin typeface="Arial"/>
                          <a:cs typeface="Arial"/>
                        </a:rPr>
                        <a:t>N.º</a:t>
                      </a:r>
                      <a:r>
                        <a:rPr dirty="0" sz="6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inicio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95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1305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650" spc="-15">
                          <a:latin typeface="Arial"/>
                          <a:cs typeface="Arial"/>
                        </a:rPr>
                        <a:t>N.º</a:t>
                      </a:r>
                      <a:r>
                        <a:rPr dirty="0" sz="65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terminación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95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650" spc="-15">
                          <a:latin typeface="Arial"/>
                          <a:cs typeface="Arial"/>
                        </a:rPr>
                        <a:t>Serie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95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8255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650" spc="-15">
                          <a:latin typeface="Arial"/>
                          <a:cs typeface="Arial"/>
                        </a:rPr>
                        <a:t>N.º</a:t>
                      </a:r>
                      <a:r>
                        <a:rPr dirty="0" sz="6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inicio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95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0670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650" spc="-15">
                          <a:latin typeface="Arial"/>
                          <a:cs typeface="Arial"/>
                        </a:rPr>
                        <a:t>N.º</a:t>
                      </a:r>
                      <a:r>
                        <a:rPr dirty="0" sz="65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650">
                          <a:latin typeface="Arial"/>
                          <a:cs typeface="Arial"/>
                        </a:rPr>
                        <a:t>terminación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B="0" marT="95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764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 vert="vert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ts val="93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E-721.2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25400">
                        <a:lnSpc>
                          <a:spcPts val="93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29209">
                        <a:lnSpc>
                          <a:spcPts val="93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143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ts val="93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R-721.2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13970">
                        <a:lnSpc>
                          <a:spcPts val="93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22225">
                        <a:lnSpc>
                          <a:spcPts val="930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75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2022-12-14T15:10:01Z</dcterms:created>
  <dcterms:modified xsi:type="dcterms:W3CDTF">2022-12-14T15:10:01Z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2022-01-30T00:00:00Z</vt:filetime>
  </property>
  <property fmtid="{D5CDD505-2E9C-101B-9397-08002B2CF9AE}" pid="3" name="Creator">
    <vt:lpwstr>Adobe LiveCycle Designer 11.0</vt:lpwstr>
  </property>
  <property fmtid="{D5CDD505-2E9C-101B-9397-08002B2CF9AE}" pid="4" name="LastSaved">
    <vt:filetime>2022-12-14T00:00:00Z</vt:filetime>
  </property>
</Properties>
</file>